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2" r:id="rId1"/>
    <p:sldMasterId id="2147483781" r:id="rId2"/>
    <p:sldMasterId id="2147483798" r:id="rId3"/>
    <p:sldMasterId id="2147483803" r:id="rId4"/>
    <p:sldMasterId id="2147483812" r:id="rId5"/>
  </p:sldMasterIdLst>
  <p:notesMasterIdLst>
    <p:notesMasterId r:id="rId23"/>
  </p:notesMasterIdLst>
  <p:handoutMasterIdLst>
    <p:handoutMasterId r:id="rId24"/>
  </p:handoutMasterIdLst>
  <p:sldIdLst>
    <p:sldId id="363" r:id="rId6"/>
    <p:sldId id="376" r:id="rId7"/>
    <p:sldId id="389" r:id="rId8"/>
    <p:sldId id="367" r:id="rId9"/>
    <p:sldId id="366" r:id="rId10"/>
    <p:sldId id="342" r:id="rId11"/>
    <p:sldId id="348" r:id="rId12"/>
    <p:sldId id="392" r:id="rId13"/>
    <p:sldId id="349" r:id="rId14"/>
    <p:sldId id="384" r:id="rId15"/>
    <p:sldId id="391" r:id="rId16"/>
    <p:sldId id="388" r:id="rId17"/>
    <p:sldId id="393" r:id="rId18"/>
    <p:sldId id="387" r:id="rId19"/>
    <p:sldId id="370" r:id="rId20"/>
    <p:sldId id="379" r:id="rId21"/>
    <p:sldId id="347" r:id="rId22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31" userDrawn="1">
          <p15:clr>
            <a:srgbClr val="A4A3A4"/>
          </p15:clr>
        </p15:guide>
        <p15:guide id="2" pos="295" userDrawn="1">
          <p15:clr>
            <a:srgbClr val="A4A3A4"/>
          </p15:clr>
        </p15:guide>
        <p15:guide id="3" orient="horz" pos="1711" userDrawn="1">
          <p15:clr>
            <a:srgbClr val="A4A3A4"/>
          </p15:clr>
        </p15:guide>
        <p15:guide id="4" pos="115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3B2A"/>
    <a:srgbClr val="E74825"/>
    <a:srgbClr val="EAD3BB"/>
    <a:srgbClr val="FF4E39"/>
    <a:srgbClr val="4F4F4F"/>
    <a:srgbClr val="383838"/>
    <a:srgbClr val="000000"/>
    <a:srgbClr val="212121"/>
    <a:srgbClr val="CCA37E"/>
    <a:srgbClr val="8BD3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12" autoAdjust="0"/>
    <p:restoredTop sz="93816" autoAdjust="0"/>
  </p:normalViewPr>
  <p:slideViewPr>
    <p:cSldViewPr>
      <p:cViewPr>
        <p:scale>
          <a:sx n="105" d="100"/>
          <a:sy n="105" d="100"/>
        </p:scale>
        <p:origin x="-1878" y="-756"/>
      </p:cViewPr>
      <p:guideLst>
        <p:guide orient="horz" pos="531"/>
        <p:guide orient="horz" pos="1711"/>
        <p:guide pos="295"/>
        <p:guide pos="1156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5178" y="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5875" cy="496253"/>
          </a:xfrm>
          <a:prstGeom prst="rect">
            <a:avLst/>
          </a:prstGeom>
        </p:spPr>
        <p:txBody>
          <a:bodyPr vert="horz" lIns="92418" tIns="46209" rIns="92418" bIns="4620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183" y="3"/>
            <a:ext cx="2945875" cy="496253"/>
          </a:xfrm>
          <a:prstGeom prst="rect">
            <a:avLst/>
          </a:prstGeom>
        </p:spPr>
        <p:txBody>
          <a:bodyPr vert="horz" lIns="92418" tIns="46209" rIns="92418" bIns="46209" rtlCol="0"/>
          <a:lstStyle>
            <a:lvl1pPr algn="r">
              <a:defRPr sz="1200"/>
            </a:lvl1pPr>
          </a:lstStyle>
          <a:p>
            <a:fld id="{B3E2679E-81A3-44E0-AE72-E5172E7C27FC}" type="datetime1">
              <a:rPr lang="ru-RU" smtClean="0"/>
              <a:t>17.02.2020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790"/>
            <a:ext cx="2945875" cy="496252"/>
          </a:xfrm>
          <a:prstGeom prst="rect">
            <a:avLst/>
          </a:prstGeom>
        </p:spPr>
        <p:txBody>
          <a:bodyPr vert="horz" lIns="92418" tIns="46209" rIns="92418" bIns="4620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63E80-0F68-4C7E-8409-5EB923E0C3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04153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7"/>
            <a:ext cx="2945712" cy="496728"/>
          </a:xfrm>
          <a:prstGeom prst="rect">
            <a:avLst/>
          </a:prstGeom>
        </p:spPr>
        <p:txBody>
          <a:bodyPr vert="horz" lIns="93417" tIns="46708" rIns="93417" bIns="4670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375" y="7"/>
            <a:ext cx="2945712" cy="496728"/>
          </a:xfrm>
          <a:prstGeom prst="rect">
            <a:avLst/>
          </a:prstGeom>
        </p:spPr>
        <p:txBody>
          <a:bodyPr vert="horz" lIns="93417" tIns="46708" rIns="93417" bIns="46708" rtlCol="0"/>
          <a:lstStyle>
            <a:lvl1pPr algn="r">
              <a:defRPr sz="1200"/>
            </a:lvl1pPr>
          </a:lstStyle>
          <a:p>
            <a:fld id="{9CCDA67B-5FB8-4C8F-BC60-3F426EF4DB54}" type="datetime1">
              <a:rPr lang="ru-RU" smtClean="0"/>
              <a:t>17.02.2020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1363"/>
            <a:ext cx="662305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17" tIns="46708" rIns="93417" bIns="467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95" y="4714962"/>
            <a:ext cx="5439093" cy="4467383"/>
          </a:xfrm>
          <a:prstGeom prst="rect">
            <a:avLst/>
          </a:prstGeom>
        </p:spPr>
        <p:txBody>
          <a:bodyPr vert="horz" lIns="93417" tIns="46708" rIns="93417" bIns="467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330"/>
            <a:ext cx="2945712" cy="496727"/>
          </a:xfrm>
          <a:prstGeom prst="rect">
            <a:avLst/>
          </a:prstGeom>
        </p:spPr>
        <p:txBody>
          <a:bodyPr vert="horz" lIns="93417" tIns="46708" rIns="93417" bIns="4670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375" y="9428330"/>
            <a:ext cx="2945712" cy="496727"/>
          </a:xfrm>
          <a:prstGeom prst="rect">
            <a:avLst/>
          </a:prstGeom>
        </p:spPr>
        <p:txBody>
          <a:bodyPr vert="horz" lIns="93417" tIns="46708" rIns="93417" bIns="46708" rtlCol="0" anchor="b"/>
          <a:lstStyle>
            <a:lvl1pPr algn="r">
              <a:defRPr sz="1200"/>
            </a:lvl1pPr>
          </a:lstStyle>
          <a:p>
            <a:fld id="{E0934CD9-B878-42BB-AC31-D37671B7C7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29323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A1411EC-84BC-4F4A-A5DE-CF3E78361177}" type="datetime1">
              <a:rPr lang="ru-RU" smtClean="0"/>
              <a:t>17.02.2020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934CD9-B878-42BB-AC31-D37671B7C72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300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34CD9-B878-42BB-AC31-D37671B7C729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8A7168B-89A2-4C93-829E-1D84B59B030C}" type="datetime1">
              <a:rPr lang="ru-RU" smtClean="0"/>
              <a:t>17.02.2020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593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34CD9-B878-42BB-AC31-D37671B7C729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FF76AB6-B632-467D-BFCB-2C852AABC6B9}" type="datetime1">
              <a:rPr lang="ru-RU" smtClean="0"/>
              <a:t>17.02.2020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287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34CD9-B878-42BB-AC31-D37671B7C729}" type="slidenum">
              <a:rPr lang="ru-RU" smtClean="0"/>
              <a:t>5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8B88C41-4BA7-4937-9225-B812723E23E4}" type="datetime1">
              <a:rPr lang="ru-RU" smtClean="0"/>
              <a:t>17.02.2020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562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34CD9-B878-42BB-AC31-D37671B7C729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D383032-98C8-4F02-8870-F2FC7770C612}" type="datetime1">
              <a:rPr lang="ru-RU" smtClean="0"/>
              <a:t>17.02.2020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069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34CD9-B878-42BB-AC31-D37671B7C729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FE9263F-3AE4-4D28-9884-AD0D0A919334}" type="datetime1">
              <a:rPr lang="ru-RU" smtClean="0"/>
              <a:t>17.02.2020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806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cap="none" dirty="0" smtClean="0">
                <a:solidFill>
                  <a:schemeClr val="tx2"/>
                </a:solidFill>
              </a:rPr>
              <a:t>Комната матери и ребенка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34CD9-B878-42BB-AC31-D37671B7C729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FE9263F-3AE4-4D28-9884-AD0D0A919334}" type="datetime1">
              <a:rPr lang="ru-RU" smtClean="0"/>
              <a:t>17.02.2020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01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34CD9-B878-42BB-AC31-D37671B7C729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5FE3FFB-D288-47EE-B2D7-AB25D250D4DE}" type="datetime1">
              <a:rPr lang="ru-RU" smtClean="0"/>
              <a:t>17.02.2020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151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934CD9-B878-42BB-AC31-D37671B7C729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A726DBB-15CC-4949-811C-CE5D38313819}" type="datetime1">
              <a:rPr lang="ru-RU" smtClean="0"/>
              <a:t>17.02.2020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427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Текст, 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267494"/>
            <a:ext cx="4140024" cy="792088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7848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614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Текст + пикто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5220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911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Подзаголовок, текст +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8"/>
          </p:nvPr>
        </p:nvSpPr>
        <p:spPr>
          <a:xfrm>
            <a:off x="648000" y="1689553"/>
            <a:ext cx="5220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352481"/>
            <a:ext cx="5220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83123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Текст + пикто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5220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837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Подзаголовок, текст +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8"/>
          </p:nvPr>
        </p:nvSpPr>
        <p:spPr>
          <a:xfrm>
            <a:off x="648000" y="1689553"/>
            <a:ext cx="5220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352481"/>
            <a:ext cx="5220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0286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Текст + пикто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5220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837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Подзаголовок, текст +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8"/>
          </p:nvPr>
        </p:nvSpPr>
        <p:spPr>
          <a:xfrm>
            <a:off x="648000" y="1689553"/>
            <a:ext cx="5220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352481"/>
            <a:ext cx="5220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0286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Текст + пикто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5220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837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Подзаголовок, текст +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8"/>
          </p:nvPr>
        </p:nvSpPr>
        <p:spPr>
          <a:xfrm>
            <a:off x="648000" y="1689553"/>
            <a:ext cx="5220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352481"/>
            <a:ext cx="5220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02865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Текст + пикто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5220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8379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Подзаголовок, текст +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8"/>
          </p:nvPr>
        </p:nvSpPr>
        <p:spPr>
          <a:xfrm>
            <a:off x="648000" y="1689553"/>
            <a:ext cx="5220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352481"/>
            <a:ext cx="5220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0286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Подзаголовок, текст, 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7848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689553"/>
            <a:ext cx="7848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Текст 2"/>
          <p:cNvSpPr>
            <a:spLocks noGrp="1"/>
          </p:cNvSpPr>
          <p:nvPr>
            <p:ph type="body" idx="14" hasCustomPrompt="1"/>
          </p:nvPr>
        </p:nvSpPr>
        <p:spPr>
          <a:xfrm>
            <a:off x="648001" y="1352480"/>
            <a:ext cx="7848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24071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Текст + пикто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5220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8379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Подзаголовок, текст +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8"/>
          </p:nvPr>
        </p:nvSpPr>
        <p:spPr>
          <a:xfrm>
            <a:off x="648000" y="1689553"/>
            <a:ext cx="5220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352481"/>
            <a:ext cx="5220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0286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Текст + пикто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5220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837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Подзаголовок, текст +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8"/>
          </p:nvPr>
        </p:nvSpPr>
        <p:spPr>
          <a:xfrm>
            <a:off x="648000" y="1689553"/>
            <a:ext cx="5220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352481"/>
            <a:ext cx="5220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0286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Текст + пикто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5220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8379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Подзаголовок, текст +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idx="18"/>
          </p:nvPr>
        </p:nvSpPr>
        <p:spPr>
          <a:xfrm>
            <a:off x="648000" y="1689553"/>
            <a:ext cx="5220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352481"/>
            <a:ext cx="5220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02865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9440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837239" y="4561752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048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9440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879653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9440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879653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19440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8796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Текст, 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>
            <a:spLocks noGrp="1"/>
          </p:cNvSpPr>
          <p:nvPr>
            <p:ph idx="13"/>
          </p:nvPr>
        </p:nvSpPr>
        <p:spPr>
          <a:xfrm>
            <a:off x="4644000" y="1458001"/>
            <a:ext cx="3852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8000" y="4382991"/>
            <a:ext cx="2133600" cy="273844"/>
          </a:xfrm>
          <a:prstGeom prst="rect">
            <a:avLst/>
          </a:prstGeom>
        </p:spPr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0"/>
            <a:ext cx="3852000" cy="27577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7848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272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1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402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51639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1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402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490529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1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402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490529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1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402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490529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1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402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490529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1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402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490529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1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402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490529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Шмуц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1"/>
            <a:ext cx="5220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40200"/>
            <a:ext cx="5220000" cy="1130805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490529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Текст, 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267494"/>
            <a:ext cx="4140024" cy="792088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7848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117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Титульный, 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18057" y="3153398"/>
            <a:ext cx="914400" cy="6858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11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403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Подзаголовок, текст, 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8000" y="4382991"/>
            <a:ext cx="2133600" cy="273844"/>
          </a:xfrm>
          <a:prstGeom prst="rect">
            <a:avLst/>
          </a:prstGeom>
        </p:spPr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689553"/>
            <a:ext cx="3852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7848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Текст 2"/>
          <p:cNvSpPr>
            <a:spLocks noGrp="1"/>
          </p:cNvSpPr>
          <p:nvPr>
            <p:ph type="body" idx="15" hasCustomPrompt="1"/>
          </p:nvPr>
        </p:nvSpPr>
        <p:spPr>
          <a:xfrm>
            <a:off x="648002" y="1352480"/>
            <a:ext cx="3851999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14" name="Содержимое 2"/>
          <p:cNvSpPr>
            <a:spLocks noGrp="1"/>
          </p:cNvSpPr>
          <p:nvPr>
            <p:ph idx="16"/>
          </p:nvPr>
        </p:nvSpPr>
        <p:spPr>
          <a:xfrm>
            <a:off x="4644001" y="1689553"/>
            <a:ext cx="3852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4644003" y="1352480"/>
            <a:ext cx="3851999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5412892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Титульный, заключительный лист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452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Титульный, 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452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Титульный, 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452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Титульный, 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452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Титульный, 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778810" y="3152277"/>
            <a:ext cx="914400" cy="6858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8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9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45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Титульный, 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45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Титульный, 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9549192" y="3999550"/>
            <a:ext cx="914400" cy="6858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7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45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7848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8000" y="4382991"/>
            <a:ext cx="2133600" cy="273844"/>
          </a:xfrm>
          <a:prstGeom prst="rect">
            <a:avLst/>
          </a:prstGeom>
        </p:spPr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 hasCustomPrompt="1"/>
          </p:nvPr>
        </p:nvSpPr>
        <p:spPr>
          <a:xfrm>
            <a:off x="648000" y="1352480"/>
            <a:ext cx="4572000" cy="286329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dirty="0" smtClean="0"/>
              <a:t>Изображение</a:t>
            </a:r>
            <a:endParaRPr lang="ru-RU" dirty="0"/>
          </a:p>
        </p:txBody>
      </p:sp>
      <p:sp>
        <p:nvSpPr>
          <p:cNvPr id="10" name="Содержимое 2"/>
          <p:cNvSpPr>
            <a:spLocks noGrp="1"/>
          </p:cNvSpPr>
          <p:nvPr>
            <p:ph idx="16"/>
          </p:nvPr>
        </p:nvSpPr>
        <p:spPr>
          <a:xfrm>
            <a:off x="5868000" y="1689553"/>
            <a:ext cx="2628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5868000" y="1352481"/>
            <a:ext cx="2628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1651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, графика, малые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6552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8000" y="4382991"/>
            <a:ext cx="2133600" cy="273844"/>
          </a:xfrm>
          <a:prstGeom prst="rect">
            <a:avLst/>
          </a:prstGeom>
        </p:spPr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458001"/>
            <a:ext cx="6552000" cy="27577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812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текст, графика, малые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6552000" cy="866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8000" y="4382991"/>
            <a:ext cx="2133600" cy="273844"/>
          </a:xfrm>
          <a:prstGeom prst="rect">
            <a:avLst/>
          </a:prstGeom>
        </p:spPr>
        <p:txBody>
          <a:bodyPr/>
          <a:lstStyle/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idx="16"/>
          </p:nvPr>
        </p:nvSpPr>
        <p:spPr>
          <a:xfrm>
            <a:off x="648000" y="1689553"/>
            <a:ext cx="6552000" cy="2526218"/>
          </a:xfrm>
        </p:spPr>
        <p:txBody>
          <a:bodyPr tIns="36000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648000" y="1352481"/>
            <a:ext cx="6552000" cy="337073"/>
          </a:xfrm>
        </p:spPr>
        <p:txBody>
          <a:bodyPr tIns="0" anchor="b"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794097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Титульный, 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9549192" y="3999550"/>
            <a:ext cx="914400" cy="6858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7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4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Титульный, 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азвание 1"/>
          <p:cNvSpPr>
            <a:spLocks noGrp="1"/>
          </p:cNvSpPr>
          <p:nvPr>
            <p:ph type="title"/>
          </p:nvPr>
        </p:nvSpPr>
        <p:spPr>
          <a:xfrm>
            <a:off x="648000" y="1944000"/>
            <a:ext cx="5220000" cy="97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8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648000" y="3039132"/>
            <a:ext cx="5220000" cy="1041911"/>
          </a:xfrm>
        </p:spPr>
        <p:txBody>
          <a:bodyPr tIns="0" anchor="t" anchorCtr="0">
            <a:normAutofit/>
          </a:bodyPr>
          <a:lstStyle>
            <a:lvl1pPr marL="0" indent="0">
              <a:buNone/>
              <a:defRPr sz="1600" b="0" i="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18057" y="3153398"/>
            <a:ext cx="914400" cy="6858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11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40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7848000" cy="972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00" y="1458001"/>
            <a:ext cx="7848000" cy="2713499"/>
          </a:xfrm>
          <a:prstGeom prst="rect">
            <a:avLst/>
          </a:prstGeom>
        </p:spPr>
        <p:txBody>
          <a:bodyPr vert="horz" lIns="0" tIns="93600" rIns="0" bIns="0" rtlCol="0">
            <a:normAutofit/>
          </a:bodyPr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662864" y="242078"/>
            <a:ext cx="914400" cy="6858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12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821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400" b="1" i="0" kern="1200" cap="all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000" b="1" i="0" kern="1200" cap="all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7848000" cy="972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00" y="1458001"/>
            <a:ext cx="7848000" cy="2713499"/>
          </a:xfrm>
          <a:prstGeom prst="rect">
            <a:avLst/>
          </a:prstGeom>
        </p:spPr>
        <p:txBody>
          <a:bodyPr vert="horz" lIns="0" tIns="93600" rIns="0" bIns="0" rtlCol="0">
            <a:normAutofit/>
          </a:bodyPr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200" b="0" i="1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8000" y="4382991"/>
            <a:ext cx="2383044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 b="0" i="0" cap="none">
                <a:solidFill>
                  <a:srgbClr val="000000"/>
                </a:solidFill>
              </a:defRPr>
            </a:lvl1pPr>
          </a:lstStyle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64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400" b="1" i="0" kern="1200" cap="all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000" b="1" i="0" kern="1200" cap="all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7848000" cy="972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00" y="1458001"/>
            <a:ext cx="7848000" cy="2713499"/>
          </a:xfrm>
          <a:prstGeom prst="rect">
            <a:avLst/>
          </a:prstGeom>
        </p:spPr>
        <p:txBody>
          <a:bodyPr vert="horz" lIns="0" tIns="93600" rIns="0" bIns="0" rtlCol="0">
            <a:normAutofit/>
          </a:bodyPr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200" b="0" i="1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8000" y="4382991"/>
            <a:ext cx="6480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 b="0" i="0" cap="none">
                <a:solidFill>
                  <a:srgbClr val="000000"/>
                </a:solidFill>
              </a:defRPr>
            </a:lvl1pPr>
          </a:lstStyle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55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 cap="all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400" b="1" i="0" kern="1200" cap="all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000" b="1" i="0" kern="1200" cap="all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7848000" cy="972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00" y="1458001"/>
            <a:ext cx="7848000" cy="2713499"/>
          </a:xfrm>
          <a:prstGeom prst="rect">
            <a:avLst/>
          </a:prstGeom>
        </p:spPr>
        <p:txBody>
          <a:bodyPr vert="horz" lIns="0" tIns="93600" rIns="0" bIns="0" rtlCol="0">
            <a:normAutofit/>
          </a:bodyPr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200" b="0" i="1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8000" y="4382991"/>
            <a:ext cx="6480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 b="0" i="0" cap="none">
                <a:solidFill>
                  <a:srgbClr val="000000"/>
                </a:solidFill>
              </a:defRPr>
            </a:lvl1pPr>
          </a:lstStyle>
          <a:p>
            <a:fld id="{90A8CD38-519D-BA4E-A1CD-80F900F18B87}" type="slidenum">
              <a:rPr lang="en-US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55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22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 cap="all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400" b="1" i="0" kern="1200" cap="all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000" b="1" i="0" kern="1200" cap="all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000" y="486000"/>
            <a:ext cx="7848000" cy="972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8000" y="1458001"/>
            <a:ext cx="7848000" cy="2713499"/>
          </a:xfrm>
          <a:prstGeom prst="rect">
            <a:avLst/>
          </a:prstGeom>
        </p:spPr>
        <p:txBody>
          <a:bodyPr vert="horz" lIns="0" tIns="93600" rIns="0" bIns="0" rtlCol="0">
            <a:normAutofit/>
          </a:bodyPr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55919" y="4583695"/>
            <a:ext cx="914400" cy="6858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4940" y="4573169"/>
            <a:ext cx="914400" cy="6858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11" name="Дата 3"/>
          <p:cNvSpPr>
            <a:spLocks noGrp="1"/>
          </p:cNvSpPr>
          <p:nvPr>
            <p:ph type="dt" sz="half" idx="2"/>
          </p:nvPr>
        </p:nvSpPr>
        <p:spPr>
          <a:xfrm>
            <a:off x="648000" y="4383657"/>
            <a:ext cx="2133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600400" y="4383657"/>
            <a:ext cx="2895600" cy="27384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200" b="0" i="1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157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b="1" i="0" kern="1200" cap="all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400" b="1" i="0" kern="1200" cap="all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000" b="1" i="0" kern="1200" cap="all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6.jpg"/><Relationship Id="rId4" Type="http://schemas.openxmlformats.org/officeDocument/2006/relationships/image" Target="../media/image15.jpeg"/><Relationship Id="rId9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12" Type="http://schemas.openxmlformats.org/officeDocument/2006/relationships/image" Target="../media/image2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4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37.png"/><Relationship Id="rId9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12" Type="http://schemas.openxmlformats.org/officeDocument/2006/relationships/image" Target="../media/image6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4.png"/><Relationship Id="rId9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7235921" cy="48239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507854"/>
            <a:ext cx="9144000" cy="163564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682"/>
          <a:stretch/>
        </p:blipFill>
        <p:spPr>
          <a:xfrm>
            <a:off x="1931650" y="195486"/>
            <a:ext cx="4026338" cy="494801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5580112" y="735911"/>
            <a:ext cx="3126280" cy="2533747"/>
            <a:chOff x="5580112" y="735911"/>
            <a:chExt cx="3126280" cy="2533747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5580112" y="735911"/>
              <a:ext cx="3126280" cy="193899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/>
              <a:r>
                <a:rPr lang="ru-RU" sz="4000" b="1" dirty="0" smtClean="0">
                  <a:solidFill>
                    <a:schemeClr val="accent1"/>
                  </a:solidFill>
                </a:rPr>
                <a:t>ЦЕНТРЫ ГОСУСЛУГ</a:t>
              </a:r>
              <a:br>
                <a:rPr lang="ru-RU" sz="4000" b="1" dirty="0" smtClean="0">
                  <a:solidFill>
                    <a:schemeClr val="accent1"/>
                  </a:solidFill>
                </a:rPr>
              </a:br>
              <a:r>
                <a:rPr lang="ru-RU" sz="4000" b="1" dirty="0" smtClean="0">
                  <a:solidFill>
                    <a:schemeClr val="accent1"/>
                  </a:solidFill>
                </a:rPr>
                <a:t>МОСКВЫ</a:t>
              </a:r>
              <a:endParaRPr lang="ru-RU" sz="4000" b="1" dirty="0">
                <a:solidFill>
                  <a:schemeClr val="accent1"/>
                </a:solidFill>
              </a:endParaRPr>
            </a:p>
          </p:txBody>
        </p:sp>
        <p:sp>
          <p:nvSpPr>
            <p:cNvPr id="13" name="Заголовок 1"/>
            <p:cNvSpPr txBox="1">
              <a:spLocks/>
            </p:cNvSpPr>
            <p:nvPr/>
          </p:nvSpPr>
          <p:spPr>
            <a:xfrm>
              <a:off x="7888015" y="2669493"/>
              <a:ext cx="792088" cy="600165"/>
            </a:xfrm>
            <a:prstGeom prst="rect">
              <a:avLst/>
            </a:prstGeom>
          </p:spPr>
          <p:txBody>
            <a:bodyPr vert="horz" lIns="0" tIns="0" rIns="0" bIns="0" rtlCol="0" anchor="ctr" anchorCtr="0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3000" b="1" i="0" kern="1200" cap="all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2400" b="0" dirty="0" smtClean="0">
                  <a:solidFill>
                    <a:schemeClr val="accent2"/>
                  </a:solidFill>
                </a:rPr>
                <a:t>2019</a:t>
              </a:r>
              <a:endParaRPr lang="ru-RU" sz="2400" b="0" dirty="0">
                <a:solidFill>
                  <a:schemeClr val="accent2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999" y="3764496"/>
            <a:ext cx="1224314" cy="105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0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476673" y="1024326"/>
            <a:ext cx="4383360" cy="129995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67544" y="695825"/>
            <a:ext cx="4392489" cy="45719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148064" y="219257"/>
            <a:ext cx="3801375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бъект 6"/>
          <p:cNvSpPr txBox="1">
            <a:spLocks/>
          </p:cNvSpPr>
          <p:nvPr/>
        </p:nvSpPr>
        <p:spPr>
          <a:xfrm>
            <a:off x="5299924" y="298458"/>
            <a:ext cx="3520548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Проекты</a:t>
            </a: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62" name="object 14"/>
          <p:cNvSpPr txBox="1"/>
          <p:nvPr/>
        </p:nvSpPr>
        <p:spPr>
          <a:xfrm>
            <a:off x="935957" y="1077781"/>
            <a:ext cx="1007011" cy="457052"/>
          </a:xfrm>
          <a:prstGeom prst="rect">
            <a:avLst/>
          </a:prstGeom>
        </p:spPr>
        <p:txBody>
          <a:bodyPr vert="horz" wrap="square" lIns="0" tIns="25912" rIns="0" bIns="0" rtlCol="0">
            <a:spAutoFit/>
          </a:bodyPr>
          <a:lstStyle/>
          <a:p>
            <a:pPr marL="8637" marR="3455" algn="r">
              <a:spcBef>
                <a:spcPts val="204"/>
              </a:spcBef>
            </a:pPr>
            <a:r>
              <a:rPr lang="ru-RU" sz="1400" b="1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Основная цель</a:t>
            </a:r>
            <a:endParaRPr sz="1400" b="1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bject 15"/>
          <p:cNvSpPr txBox="1"/>
          <p:nvPr/>
        </p:nvSpPr>
        <p:spPr>
          <a:xfrm>
            <a:off x="575362" y="1755298"/>
            <a:ext cx="1367607" cy="457052"/>
          </a:xfrm>
          <a:prstGeom prst="rect">
            <a:avLst/>
          </a:prstGeom>
        </p:spPr>
        <p:txBody>
          <a:bodyPr vert="horz" wrap="square" lIns="0" tIns="25912" rIns="0" bIns="0" rtlCol="0">
            <a:spAutoFit/>
          </a:bodyPr>
          <a:lstStyle/>
          <a:p>
            <a:pPr marL="8637" marR="3455" algn="r">
              <a:spcBef>
                <a:spcPts val="204"/>
              </a:spcBef>
            </a:pPr>
            <a:r>
              <a:rPr lang="ru-RU" sz="1400" b="1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Персональный помощник</a:t>
            </a:r>
            <a:endParaRPr sz="1400" b="1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bject 21"/>
          <p:cNvSpPr txBox="1"/>
          <p:nvPr/>
        </p:nvSpPr>
        <p:spPr>
          <a:xfrm>
            <a:off x="2230998" y="1148020"/>
            <a:ext cx="2817921" cy="393442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8637">
              <a:lnSpc>
                <a:spcPts val="1020"/>
              </a:lnSpc>
            </a:pPr>
            <a:r>
              <a:rPr lang="ru-RU" sz="1200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ветеранов </a:t>
            </a:r>
            <a:r>
              <a:rPr lang="ru-RU" sz="1200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самыми востребованными государственными </a:t>
            </a:r>
            <a:r>
              <a:rPr lang="ru-RU" sz="1200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услугами на дому</a:t>
            </a:r>
            <a:endParaRPr sz="1050" dirty="0">
              <a:solidFill>
                <a:srgbClr val="623B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object 23"/>
          <p:cNvSpPr txBox="1"/>
          <p:nvPr/>
        </p:nvSpPr>
        <p:spPr>
          <a:xfrm>
            <a:off x="2230999" y="3213732"/>
            <a:ext cx="2425481" cy="392881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pPr marL="8637" marR="252208"/>
            <a:r>
              <a:rPr lang="ru-RU" sz="120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>звонков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руководителям центров </a:t>
            </a:r>
            <a:r>
              <a:rPr lang="ru-RU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госуслуг</a:t>
            </a:r>
            <a:endParaRPr sz="1200" spc="-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object 24"/>
          <p:cNvSpPr txBox="1"/>
          <p:nvPr/>
        </p:nvSpPr>
        <p:spPr>
          <a:xfrm>
            <a:off x="2236618" y="4055727"/>
            <a:ext cx="1838682" cy="209522"/>
          </a:xfrm>
          <a:prstGeom prst="rect">
            <a:avLst/>
          </a:prstGeom>
        </p:spPr>
        <p:txBody>
          <a:bodyPr vert="horz" wrap="square" lIns="0" tIns="24616" rIns="0" bIns="0" rtlCol="0">
            <a:spAutoFit/>
          </a:bodyPr>
          <a:lstStyle/>
          <a:p>
            <a:pPr marL="8637" marR="3455"/>
            <a:r>
              <a:rPr lang="ru-RU" sz="1200" spc="-3" dirty="0">
                <a:latin typeface="Arial" panose="020B0604020202020204" pitchFamily="34" charset="0"/>
                <a:cs typeface="Arial" panose="020B0604020202020204" pitchFamily="34" charset="0"/>
              </a:rPr>
              <a:t>оказанных услуг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object 26"/>
          <p:cNvSpPr txBox="1"/>
          <p:nvPr/>
        </p:nvSpPr>
        <p:spPr>
          <a:xfrm>
            <a:off x="722476" y="2561981"/>
            <a:ext cx="1220492" cy="388249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 algn="r">
              <a:lnSpc>
                <a:spcPts val="2754"/>
              </a:lnSpc>
            </a:pPr>
            <a:r>
              <a:rPr lang="en-US" sz="3775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sz="3775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sz="3775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sz="2176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775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</a:t>
            </a:r>
            <a:endParaRPr sz="952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2242597" y="1739459"/>
            <a:ext cx="2158250" cy="46166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/>
            <a:r>
              <a:rPr lang="ru-RU" sz="1200" spc="-7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руководитель центра </a:t>
            </a:r>
            <a:r>
              <a:rPr lang="ru-RU" sz="1200" spc="-7" dirty="0" err="1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госуслуг</a:t>
            </a:r>
            <a:endParaRPr lang="ru-RU" sz="1200" spc="-7" dirty="0">
              <a:solidFill>
                <a:srgbClr val="623B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object 26"/>
          <p:cNvSpPr txBox="1"/>
          <p:nvPr/>
        </p:nvSpPr>
        <p:spPr>
          <a:xfrm>
            <a:off x="834683" y="3410173"/>
            <a:ext cx="1108284" cy="215125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 algn="r">
              <a:lnSpc>
                <a:spcPts val="1020"/>
              </a:lnSpc>
            </a:pPr>
            <a:r>
              <a:rPr lang="ru-RU" sz="3775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19 345  </a:t>
            </a:r>
            <a:r>
              <a:rPr lang="ru-RU" sz="3775" b="1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sz="952" spc="-7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952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object 26"/>
          <p:cNvSpPr txBox="1"/>
          <p:nvPr/>
        </p:nvSpPr>
        <p:spPr>
          <a:xfrm>
            <a:off x="787043" y="4160488"/>
            <a:ext cx="1155924" cy="136962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 algn="r">
              <a:lnSpc>
                <a:spcPts val="1020"/>
              </a:lnSpc>
            </a:pPr>
            <a:r>
              <a:rPr lang="en-US" sz="3775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sz="3775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3775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944  </a:t>
            </a:r>
            <a:r>
              <a:rPr lang="ru-RU" sz="3775" b="1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952" spc="-7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952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2153965" y="2542866"/>
            <a:ext cx="28217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865"/>
            <a:r>
              <a:rPr lang="ru-RU" sz="1200" spc="-7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ветеранов </a:t>
            </a:r>
            <a:r>
              <a:rPr lang="ru-RU" sz="1200" spc="-7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Великой Отечественной </a:t>
            </a:r>
            <a:r>
              <a:rPr lang="ru-RU" sz="1200" spc="-7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войны</a:t>
            </a:r>
            <a:endParaRPr lang="ru-RU" sz="1200" dirty="0">
              <a:solidFill>
                <a:srgbClr val="623B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88224" y="2670227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6045" y="292320"/>
            <a:ext cx="45720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7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«МОСКВА – С ЗАБОТОЙ </a:t>
            </a:r>
            <a:r>
              <a:rPr lang="ru-RU" sz="17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ВЕТЕРАНАХ»</a:t>
            </a:r>
            <a:endParaRPr lang="ru-RU" sz="1700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56" r="9561"/>
          <a:stretch/>
        </p:blipFill>
        <p:spPr>
          <a:xfrm>
            <a:off x="5148064" y="1018381"/>
            <a:ext cx="3816424" cy="334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62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5148063" y="1563638"/>
            <a:ext cx="3752634" cy="27944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67544" y="695825"/>
            <a:ext cx="4392489" cy="45719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76" name="object 23"/>
          <p:cNvSpPr txBox="1"/>
          <p:nvPr/>
        </p:nvSpPr>
        <p:spPr>
          <a:xfrm>
            <a:off x="6350939" y="1689334"/>
            <a:ext cx="2594036" cy="346714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r>
              <a:rPr lang="ru-RU" sz="1050" spc="-7" dirty="0">
                <a:latin typeface="Arial" panose="020B0604020202020204" pitchFamily="34" charset="0"/>
                <a:cs typeface="Arial" panose="020B0604020202020204" pitchFamily="34" charset="0"/>
              </a:rPr>
              <a:t>документов и вещественных </a:t>
            </a:r>
            <a: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источников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собрано в ходе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 </a:t>
            </a: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object 26"/>
          <p:cNvSpPr txBox="1"/>
          <p:nvPr/>
        </p:nvSpPr>
        <p:spPr>
          <a:xfrm>
            <a:off x="5187902" y="1865374"/>
            <a:ext cx="1013339" cy="178383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 algn="r">
              <a:lnSpc>
                <a:spcPts val="1020"/>
              </a:lnSpc>
              <a:spcBef>
                <a:spcPts val="408"/>
              </a:spcBef>
            </a:pPr>
            <a:r>
              <a:rPr lang="ru-RU" sz="3775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ru-RU" sz="3775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216</a:t>
            </a:r>
            <a:endParaRPr sz="3775" b="1" baseline="-8258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object 26"/>
          <p:cNvSpPr txBox="1"/>
          <p:nvPr/>
        </p:nvSpPr>
        <p:spPr>
          <a:xfrm>
            <a:off x="5187902" y="3311416"/>
            <a:ext cx="1013339" cy="178383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 algn="r">
              <a:lnSpc>
                <a:spcPts val="1020"/>
              </a:lnSpc>
              <a:spcBef>
                <a:spcPts val="408"/>
              </a:spcBef>
            </a:pPr>
            <a:r>
              <a:rPr lang="ru-RU" sz="3775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ru-RU" sz="1632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9" name="object 23"/>
          <p:cNvSpPr txBox="1"/>
          <p:nvPr/>
        </p:nvSpPr>
        <p:spPr>
          <a:xfrm>
            <a:off x="6350939" y="3120515"/>
            <a:ext cx="2368134" cy="369284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выставок МФЦ г.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Москвы </a:t>
            </a:r>
            <a:b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на основе собранных материалов</a:t>
            </a:r>
          </a:p>
        </p:txBody>
      </p:sp>
      <p:sp>
        <p:nvSpPr>
          <p:cNvPr id="35" name="object 26"/>
          <p:cNvSpPr txBox="1"/>
          <p:nvPr/>
        </p:nvSpPr>
        <p:spPr>
          <a:xfrm>
            <a:off x="5187902" y="2334543"/>
            <a:ext cx="1013339" cy="178383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 algn="r">
              <a:lnSpc>
                <a:spcPts val="1020"/>
              </a:lnSpc>
              <a:spcBef>
                <a:spcPts val="408"/>
              </a:spcBef>
            </a:pPr>
            <a:r>
              <a:rPr lang="en-US" sz="2400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sz="3775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2 000</a:t>
            </a:r>
            <a:endParaRPr sz="3775" b="1" baseline="-8258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5454" y="2259010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> документов </a:t>
            </a:r>
            <a:r>
              <a:rPr lang="ru-RU" sz="1050" spc="-7" dirty="0">
                <a:latin typeface="Arial" panose="020B0604020202020204" pitchFamily="34" charset="0"/>
                <a:cs typeface="Arial" panose="020B0604020202020204" pitchFamily="34" charset="0"/>
              </a:rPr>
              <a:t>про </a:t>
            </a:r>
            <a: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>ВОВ изучено</a:t>
            </a:r>
            <a:endParaRPr lang="ru-RU" sz="1050" spc="-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26"/>
          <p:cNvSpPr txBox="1"/>
          <p:nvPr/>
        </p:nvSpPr>
        <p:spPr>
          <a:xfrm>
            <a:off x="5187902" y="2824926"/>
            <a:ext cx="1013339" cy="178383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 algn="r">
              <a:lnSpc>
                <a:spcPts val="1020"/>
              </a:lnSpc>
              <a:spcBef>
                <a:spcPts val="408"/>
              </a:spcBef>
            </a:pPr>
            <a:r>
              <a:rPr lang="ru-RU" sz="3775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sz="2400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775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56643" y="2613580"/>
            <a:ext cx="172303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spc="-7" dirty="0">
                <a:latin typeface="Arial" panose="020B0604020202020204" pitchFamily="34" charset="0"/>
                <a:cs typeface="Arial" panose="020B0604020202020204" pitchFamily="34" charset="0"/>
              </a:rPr>
              <a:t>документов и </a:t>
            </a:r>
            <a: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предметов</a:t>
            </a:r>
          </a:p>
          <a:p>
            <a: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>опубликовано</a:t>
            </a:r>
            <a:endParaRPr lang="ru-RU" sz="1050" spc="-7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6045" y="292320"/>
            <a:ext cx="45720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7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«МОСКВА – С ЗАБОТОЙ </a:t>
            </a:r>
            <a:r>
              <a:rPr lang="ru-RU" sz="17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</a:t>
            </a:r>
            <a:r>
              <a:rPr lang="ru-RU" sz="17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ИСТОРИИ»</a:t>
            </a:r>
          </a:p>
        </p:txBody>
      </p:sp>
      <p:sp>
        <p:nvSpPr>
          <p:cNvPr id="44" name="object 23"/>
          <p:cNvSpPr txBox="1"/>
          <p:nvPr/>
        </p:nvSpPr>
        <p:spPr>
          <a:xfrm>
            <a:off x="467544" y="1876324"/>
            <a:ext cx="4351332" cy="2516539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В ходе проекта «Москва – с заботой об истории» горожане передают на вечное хранение в </a:t>
            </a:r>
            <a:r>
              <a:rPr lang="ru-RU" sz="1050" dirty="0" err="1">
                <a:latin typeface="Arial" panose="020B0604020202020204" pitchFamily="34" charset="0"/>
                <a:cs typeface="Arial" panose="020B0604020202020204" pitchFamily="34" charset="0"/>
              </a:rPr>
              <a:t>Главархив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 семейные реликвии времен Великой Отечественной войны. </a:t>
            </a:r>
            <a:endParaRPr lang="ru-RU" sz="10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проекта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сохранить память о подвигах героев, подаривших будущим поколениям мирное небо над головой. </a:t>
            </a:r>
            <a:endParaRPr lang="ru-RU" sz="10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Фотографии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и документы, письма с фронта, дневники солдат вошли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основу выставки. Среди множества уникальных историй были выбраны самые проникновенные истории и интересные факты, которые хранились в домашних архивах и ранее нигде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выставлялись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Уникальность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выставки в том, что на ней можно увидеть экспонаты своих знакомых и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друзей и,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передав материалы в </a:t>
            </a:r>
            <a:r>
              <a:rPr lang="ru-RU" sz="1050" dirty="0" err="1">
                <a:latin typeface="Arial" panose="020B0604020202020204" pitchFamily="34" charset="0"/>
                <a:cs typeface="Arial" panose="020B0604020202020204" pitchFamily="34" charset="0"/>
              </a:rPr>
              <a:t>Главархив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, самому рассказать историю своей </a:t>
            </a:r>
            <a:r>
              <a:rPr lang="ru-RU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семьи, сделав </a:t>
            </a: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ее частью общего прошлого нашей страны.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86841" y="3723878"/>
            <a:ext cx="914400" cy="501728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pPr algn="r">
              <a:lnSpc>
                <a:spcPts val="1700"/>
              </a:lnSpc>
            </a:pPr>
            <a:r>
              <a:rPr lang="ru-RU" sz="3200" b="1" i="0" cap="all" dirty="0" smtClean="0">
                <a:solidFill>
                  <a:srgbClr val="E74825"/>
                </a:solidFill>
              </a:rPr>
              <a:t>4,6</a:t>
            </a:r>
            <a:endParaRPr lang="ru-RU" sz="3600" b="1" cap="all" dirty="0">
              <a:solidFill>
                <a:srgbClr val="E74825"/>
              </a:solidFill>
            </a:endParaRPr>
          </a:p>
          <a:p>
            <a:pPr algn="r">
              <a:lnSpc>
                <a:spcPts val="1700"/>
              </a:lnSpc>
            </a:pPr>
            <a:r>
              <a:rPr lang="ru-RU" sz="1400" i="0" cap="all" dirty="0" smtClean="0">
                <a:solidFill>
                  <a:srgbClr val="E74825"/>
                </a:solidFill>
              </a:rPr>
              <a:t>из 5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50939" y="3649590"/>
            <a:ext cx="2181501" cy="28803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fontScale="77500" lnSpcReduction="20000"/>
          </a:bodyPr>
          <a:lstStyle/>
          <a:p>
            <a:r>
              <a:rPr lang="ru-RU" sz="1400" i="0" dirty="0" smtClean="0">
                <a:solidFill>
                  <a:schemeClr val="tx2"/>
                </a:solidFill>
              </a:rPr>
              <a:t>средняя оценка выставки москвичами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148064" y="219257"/>
            <a:ext cx="3801375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ъект 6"/>
          <p:cNvSpPr txBox="1">
            <a:spLocks/>
          </p:cNvSpPr>
          <p:nvPr/>
        </p:nvSpPr>
        <p:spPr>
          <a:xfrm>
            <a:off x="5299924" y="298458"/>
            <a:ext cx="3520548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Проекты</a:t>
            </a:r>
            <a:endParaRPr lang="ru-RU" b="0" cap="none" dirty="0">
              <a:solidFill>
                <a:schemeClr val="tx2"/>
              </a:solidFill>
            </a:endParaRPr>
          </a:p>
        </p:txBody>
      </p:sp>
      <p:sp>
        <p:nvSpPr>
          <p:cNvPr id="45" name="Заголовок 1"/>
          <p:cNvSpPr txBox="1">
            <a:spLocks/>
          </p:cNvSpPr>
          <p:nvPr/>
        </p:nvSpPr>
        <p:spPr>
          <a:xfrm>
            <a:off x="5203393" y="1063603"/>
            <a:ext cx="1857158" cy="46476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ts val="3040"/>
              </a:lnSpc>
            </a:pPr>
            <a:r>
              <a:rPr lang="ru-RU" sz="1600" dirty="0" smtClean="0"/>
              <a:t>За время проекта</a:t>
            </a:r>
            <a:endParaRPr lang="ru-RU" sz="16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79368"/>
            <a:ext cx="2592288" cy="55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9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Заголовок 1"/>
          <p:cNvSpPr txBox="1">
            <a:spLocks/>
          </p:cNvSpPr>
          <p:nvPr/>
        </p:nvSpPr>
        <p:spPr>
          <a:xfrm>
            <a:off x="467543" y="298458"/>
            <a:ext cx="8378395" cy="4167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/>
              <a:t>Новые проекты и полезные нововведения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67543" y="695825"/>
            <a:ext cx="8378396" cy="47332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бъект 6"/>
          <p:cNvSpPr txBox="1">
            <a:spLocks/>
          </p:cNvSpPr>
          <p:nvPr/>
        </p:nvSpPr>
        <p:spPr>
          <a:xfrm>
            <a:off x="6372199" y="298458"/>
            <a:ext cx="2448273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9" name="object 26"/>
          <p:cNvSpPr txBox="1"/>
          <p:nvPr/>
        </p:nvSpPr>
        <p:spPr>
          <a:xfrm>
            <a:off x="467543" y="947000"/>
            <a:ext cx="1289718" cy="254943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2400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ГИБДД</a:t>
            </a:r>
            <a:endParaRPr lang="ru-RU" sz="2400" b="1" baseline="-8258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23"/>
          <p:cNvSpPr txBox="1"/>
          <p:nvPr/>
        </p:nvSpPr>
        <p:spPr>
          <a:xfrm>
            <a:off x="467543" y="1277111"/>
            <a:ext cx="4248472" cy="669880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pPr marL="172800" marR="252208" lvl="0" indent="-171450">
              <a:buFont typeface="Arial" panose="020B0604020202020204" pitchFamily="34" charset="0"/>
              <a:buChar char="•"/>
            </a:pPr>
            <a:r>
              <a:rPr lang="ru-RU" sz="1050" spc="-7" dirty="0">
                <a:latin typeface="Arial" panose="020B0604020202020204" pitchFamily="34" charset="0"/>
                <a:cs typeface="Arial" panose="020B0604020202020204" pitchFamily="34" charset="0"/>
              </a:rPr>
              <a:t>Оформление водительского </a:t>
            </a:r>
            <a: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>удостоверения</a:t>
            </a:r>
          </a:p>
          <a:p>
            <a:pPr marL="172800" marR="252208" lvl="0" indent="-171450">
              <a:buFont typeface="Arial" panose="020B0604020202020204" pitchFamily="34" charset="0"/>
              <a:buChar char="•"/>
            </a:pPr>
            <a:r>
              <a:rPr lang="ru-RU" sz="1050" spc="-7" dirty="0">
                <a:latin typeface="Arial" panose="020B0604020202020204" pitchFamily="34" charset="0"/>
                <a:cs typeface="Arial" panose="020B0604020202020204" pitchFamily="34" charset="0"/>
              </a:rPr>
              <a:t>Регистрация автомототранспортных средств и прицепов </a:t>
            </a:r>
            <a: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50" spc="-7" dirty="0" smtClean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1050" spc="-7" dirty="0">
                <a:latin typeface="Arial" panose="020B0604020202020204" pitchFamily="34" charset="0"/>
                <a:cs typeface="Arial" panose="020B0604020202020204" pitchFamily="34" charset="0"/>
              </a:rPr>
              <a:t>ним (во флагманах)</a:t>
            </a:r>
          </a:p>
          <a:p>
            <a:pPr marL="172800" marR="252208" lvl="0" indent="-171450">
              <a:buFont typeface="Arial" panose="020B0604020202020204" pitchFamily="34" charset="0"/>
              <a:buChar char="•"/>
            </a:pPr>
            <a:r>
              <a:rPr lang="ru-RU" sz="1050" spc="-7" dirty="0">
                <a:latin typeface="Arial" panose="020B0604020202020204" pitchFamily="34" charset="0"/>
                <a:cs typeface="Arial" panose="020B0604020202020204" pitchFamily="34" charset="0"/>
              </a:rPr>
              <a:t>Регистрация ТС во флагманах (более 100 тыс. обращений)</a:t>
            </a:r>
          </a:p>
        </p:txBody>
      </p:sp>
      <p:sp>
        <p:nvSpPr>
          <p:cNvPr id="12" name="object 26"/>
          <p:cNvSpPr txBox="1"/>
          <p:nvPr/>
        </p:nvSpPr>
        <p:spPr>
          <a:xfrm>
            <a:off x="467543" y="2023291"/>
            <a:ext cx="1800200" cy="254943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2400" b="1" baseline="-8258" dirty="0" err="1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Росреестр</a:t>
            </a:r>
            <a:endParaRPr lang="ru-RU" sz="2400" b="1" baseline="-8258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23"/>
          <p:cNvSpPr txBox="1"/>
          <p:nvPr/>
        </p:nvSpPr>
        <p:spPr>
          <a:xfrm>
            <a:off x="467543" y="2304888"/>
            <a:ext cx="3960440" cy="669880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pPr lvl="0"/>
            <a:r>
              <a:rPr lang="ru-RU" sz="1050" dirty="0"/>
              <a:t>Регистрация прав во Дворце госуслуг по экстерриториальному принципу вне зависимости от места нахождения объекта недвижимости в РФ (за 2019 год подано </a:t>
            </a:r>
            <a:r>
              <a:rPr lang="ru-RU" sz="1050" dirty="0" smtClean="0"/>
              <a:t>более 13 </a:t>
            </a:r>
            <a:r>
              <a:rPr lang="ru-RU" sz="1050" dirty="0"/>
              <a:t>тыс. </a:t>
            </a:r>
            <a:r>
              <a:rPr lang="ru-RU" sz="1050" dirty="0" smtClean="0"/>
              <a:t>комплектов </a:t>
            </a:r>
            <a:r>
              <a:rPr lang="ru-RU" sz="1050" dirty="0"/>
              <a:t>документов)</a:t>
            </a:r>
          </a:p>
        </p:txBody>
      </p:sp>
      <p:sp>
        <p:nvSpPr>
          <p:cNvPr id="14" name="object 26"/>
          <p:cNvSpPr txBox="1"/>
          <p:nvPr/>
        </p:nvSpPr>
        <p:spPr>
          <a:xfrm>
            <a:off x="4811343" y="947000"/>
            <a:ext cx="4104456" cy="266997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>
              <a:lnSpc>
                <a:spcPts val="2200"/>
              </a:lnSpc>
            </a:pPr>
            <a:r>
              <a:rPr lang="ru-RU" sz="24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Центры занятости</a:t>
            </a:r>
            <a:r>
              <a:rPr lang="en-US" sz="24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населения</a:t>
            </a:r>
          </a:p>
        </p:txBody>
      </p:sp>
      <p:sp>
        <p:nvSpPr>
          <p:cNvPr id="15" name="object 23"/>
          <p:cNvSpPr txBox="1"/>
          <p:nvPr/>
        </p:nvSpPr>
        <p:spPr>
          <a:xfrm>
            <a:off x="4861492" y="1277111"/>
            <a:ext cx="4054307" cy="1800958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pPr lvl="0"/>
            <a:r>
              <a:rPr lang="ru-RU" sz="1050" dirty="0" smtClean="0"/>
              <a:t>48 </a:t>
            </a:r>
            <a:r>
              <a:rPr lang="ru-RU" sz="1050" dirty="0"/>
              <a:t>территориальных отделов Центра занятости населения Москвы размещены в центрах </a:t>
            </a:r>
            <a:r>
              <a:rPr lang="ru-RU" sz="1050" dirty="0" err="1"/>
              <a:t>госуслуг</a:t>
            </a:r>
            <a:r>
              <a:rPr lang="ru-RU" sz="1050" dirty="0"/>
              <a:t> и оказывают посетителям базовые услуги по трудоустройству такие, 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как </a:t>
            </a:r>
            <a:r>
              <a:rPr lang="ru-RU" sz="1050" dirty="0"/>
              <a:t>поиск вакансий, составление резюме, информирование 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о </a:t>
            </a:r>
            <a:r>
              <a:rPr lang="ru-RU" sz="1050" dirty="0"/>
              <a:t>положении на рынке труда, получение направления на </a:t>
            </a:r>
            <a:r>
              <a:rPr lang="ru-RU" sz="1050" dirty="0" err="1"/>
              <a:t>профобучение</a:t>
            </a:r>
            <a:r>
              <a:rPr lang="ru-RU" sz="1050" dirty="0"/>
              <a:t>, психологическая поддержка безработных граждан, организация проведения оплачиваемых общественных работ, организации временного трудоустройства несовершеннолетних граждан в возрасте от 14 до 18 лет, безработных граждан в возрасте от 18 до 20 лет (за 2019 год подано около 6 тыс. пакетов документов</a:t>
            </a:r>
            <a:r>
              <a:rPr lang="ru-RU" sz="1050" dirty="0" smtClean="0"/>
              <a:t>)</a:t>
            </a:r>
            <a:endParaRPr lang="ru-RU" sz="1050" dirty="0"/>
          </a:p>
        </p:txBody>
      </p:sp>
      <p:sp>
        <p:nvSpPr>
          <p:cNvPr id="18" name="object 26"/>
          <p:cNvSpPr txBox="1"/>
          <p:nvPr/>
        </p:nvSpPr>
        <p:spPr>
          <a:xfrm>
            <a:off x="4826047" y="3263143"/>
            <a:ext cx="4104456" cy="290850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>
              <a:lnSpc>
                <a:spcPts val="2200"/>
              </a:lnSpc>
            </a:pPr>
            <a:r>
              <a:rPr lang="ru-RU" sz="24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Федеральная налоговая служба</a:t>
            </a:r>
          </a:p>
        </p:txBody>
      </p:sp>
      <p:sp>
        <p:nvSpPr>
          <p:cNvPr id="19" name="object 23"/>
          <p:cNvSpPr txBox="1"/>
          <p:nvPr/>
        </p:nvSpPr>
        <p:spPr>
          <a:xfrm>
            <a:off x="4861492" y="3582126"/>
            <a:ext cx="3949443" cy="831462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pPr lvl="0"/>
            <a:r>
              <a:rPr lang="ru-RU" sz="1050" dirty="0"/>
              <a:t>Услуга ФНС «Государственная регистрация юридических лиц, физических лиц в качестве </a:t>
            </a:r>
            <a:r>
              <a:rPr lang="ru-RU" sz="1050" dirty="0" smtClean="0"/>
              <a:t>индивидуальных предпринимателей и </a:t>
            </a:r>
            <a:r>
              <a:rPr lang="ru-RU" sz="1050" dirty="0"/>
              <a:t>крестьянских (фермерских) хозяйств» 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во </a:t>
            </a:r>
            <a:r>
              <a:rPr lang="ru-RU" sz="1050" dirty="0"/>
              <a:t>флагманах, </a:t>
            </a:r>
            <a:r>
              <a:rPr lang="ru-RU" sz="1050" dirty="0" smtClean="0"/>
              <a:t>Дворце </a:t>
            </a:r>
            <a:r>
              <a:rPr lang="ru-RU" sz="1050" dirty="0" err="1"/>
              <a:t>госуслуг</a:t>
            </a:r>
            <a:r>
              <a:rPr lang="ru-RU" sz="1050" dirty="0"/>
              <a:t> и центре </a:t>
            </a:r>
            <a:r>
              <a:rPr lang="ru-RU" sz="1050" dirty="0" err="1"/>
              <a:t>госуслуг</a:t>
            </a:r>
            <a:r>
              <a:rPr lang="ru-RU" sz="1050" dirty="0"/>
              <a:t> района </a:t>
            </a:r>
            <a:r>
              <a:rPr lang="ru-RU" sz="1050" dirty="0" err="1"/>
              <a:t>Басманный</a:t>
            </a:r>
            <a:endParaRPr lang="ru-RU" sz="1050" dirty="0"/>
          </a:p>
        </p:txBody>
      </p:sp>
      <p:sp>
        <p:nvSpPr>
          <p:cNvPr id="20" name="TextBox 19"/>
          <p:cNvSpPr txBox="1"/>
          <p:nvPr/>
        </p:nvSpPr>
        <p:spPr>
          <a:xfrm>
            <a:off x="492021" y="3295789"/>
            <a:ext cx="3072341" cy="225557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 lnSpcReduction="10000"/>
          </a:bodyPr>
          <a:lstStyle/>
          <a:p>
            <a:r>
              <a:rPr lang="ru-RU" sz="2400" b="1" baseline="-8258" dirty="0" err="1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Мосгосстройнадзор</a:t>
            </a:r>
            <a:endParaRPr lang="ru-RU" sz="2400" b="1" baseline="-8258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7543" y="3582126"/>
            <a:ext cx="3814964" cy="64807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r>
              <a:rPr lang="ru-RU" sz="1050" dirty="0"/>
              <a:t>Предоставление услуг Комитета государственного строительного надзора города Москвы в отношении объектов ИЖС и садовых домов, расположенных на территории г. Москвы</a:t>
            </a:r>
          </a:p>
        </p:txBody>
      </p:sp>
    </p:spTree>
    <p:extLst>
      <p:ext uri="{BB962C8B-B14F-4D97-AF65-F5344CB8AC3E}">
        <p14:creationId xmlns:p14="http://schemas.microsoft.com/office/powerpoint/2010/main" val="14752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Заголовок 1"/>
          <p:cNvSpPr txBox="1">
            <a:spLocks/>
          </p:cNvSpPr>
          <p:nvPr/>
        </p:nvSpPr>
        <p:spPr>
          <a:xfrm>
            <a:off x="467543" y="298458"/>
            <a:ext cx="8378395" cy="4167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/>
              <a:t>Новые проекты и полезные нововведения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67543" y="695825"/>
            <a:ext cx="8378396" cy="47332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бъект 6"/>
          <p:cNvSpPr txBox="1">
            <a:spLocks/>
          </p:cNvSpPr>
          <p:nvPr/>
        </p:nvSpPr>
        <p:spPr>
          <a:xfrm>
            <a:off x="6372199" y="298458"/>
            <a:ext cx="2448273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19" name="object 23"/>
          <p:cNvSpPr txBox="1"/>
          <p:nvPr/>
        </p:nvSpPr>
        <p:spPr>
          <a:xfrm>
            <a:off x="471304" y="1851670"/>
            <a:ext cx="3812664" cy="2447289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pPr lvl="0"/>
            <a:r>
              <a:rPr lang="ru-RU" sz="1050" dirty="0"/>
              <a:t>На территории 9 центров </a:t>
            </a:r>
            <a:r>
              <a:rPr lang="ru-RU" sz="1050" dirty="0" err="1"/>
              <a:t>госуслуг</a:t>
            </a:r>
            <a:r>
              <a:rPr lang="ru-RU" sz="1050" dirty="0"/>
              <a:t> размещены сотрудники Государственного бюджетного учреждения города Москвы «Московский городской центр условий и охраны труда». Сотрудники предоставляют услугу, которая заключается 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в </a:t>
            </a:r>
            <a:r>
              <a:rPr lang="ru-RU" sz="1050" dirty="0"/>
              <a:t>оказании консультационной помощи в решении задач по улучшению условий труда, получению работниками льгот 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и </a:t>
            </a:r>
            <a:r>
              <a:rPr lang="ru-RU" sz="1050" dirty="0"/>
              <a:t>компенсаций за работу во вредных условиях труда, организации работ по охране труда, профилактике производственного травматизма, соблюдения требований нормативных правовых актов в части охраны труда, а также по вопросам подготовки к проверкам контролирующих организаций. Целью предоставления услуги является сохранение жизни и здоровья работников в процессе трудовой деятельности, снижение производственного травматизма и профессиональной заболеваемости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3" y="1122963"/>
            <a:ext cx="3436040" cy="531996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r>
              <a:rPr lang="ru-RU" sz="24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Московский городской центр условий и охраны труда</a:t>
            </a:r>
          </a:p>
        </p:txBody>
      </p:sp>
      <p:sp>
        <p:nvSpPr>
          <p:cNvPr id="20" name="object 23"/>
          <p:cNvSpPr txBox="1"/>
          <p:nvPr/>
        </p:nvSpPr>
        <p:spPr>
          <a:xfrm>
            <a:off x="4860032" y="1851670"/>
            <a:ext cx="4032448" cy="2447289"/>
          </a:xfrm>
          <a:prstGeom prst="rect">
            <a:avLst/>
          </a:prstGeom>
        </p:spPr>
        <p:txBody>
          <a:bodyPr vert="horz" wrap="square" lIns="0" tIns="23321" rIns="0" bIns="0" rtlCol="0">
            <a:spAutoFit/>
          </a:bodyPr>
          <a:lstStyle/>
          <a:p>
            <a:pPr marL="228594" indent="-228594">
              <a:buFont typeface="Arial" panose="020B0604020202020204" pitchFamily="34" charset="0"/>
              <a:buChar char="•"/>
            </a:pPr>
            <a:r>
              <a:rPr lang="ru-RU" sz="1050" dirty="0"/>
              <a:t>Постановка на воинский учет (снятие с воинского учета) отдельных категорий граждан Российской Федерации 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и </a:t>
            </a:r>
            <a:r>
              <a:rPr lang="ru-RU" sz="1050" dirty="0"/>
              <a:t>внесение изменений в документы воинского учета при переезде на новое место жительства, расположенное за пределами территории муниципального образования, место пребывания на срок более трех месяцев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ru-RU" sz="1050" dirty="0"/>
              <a:t>Внесение изменений в документы воинского учета в связи 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с </a:t>
            </a:r>
            <a:r>
              <a:rPr lang="ru-RU" sz="1050" dirty="0"/>
              <a:t>изменением фамилии, имени или отчества, сообщением  об изменении семейного положения, образования, места работы или должности, о переезде на новое место жительства, расположенное в пределах муниципального образования, или место пребывания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ru-RU" sz="1050" dirty="0"/>
              <a:t>Выдача документов персонального воинского учета взамен утраченных или пришедших в негодность либо в связи </a:t>
            </a:r>
            <a:br>
              <a:rPr lang="ru-RU" sz="1050" dirty="0"/>
            </a:br>
            <a:r>
              <a:rPr lang="ru-RU" sz="1050" dirty="0"/>
              <a:t>с изменением фамилии, имени или отчества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1122963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ФКУ «Военный комиссариат </a:t>
            </a:r>
            <a:br>
              <a:rPr lang="ru-RU" sz="24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города Москвы»</a:t>
            </a:r>
          </a:p>
        </p:txBody>
      </p:sp>
    </p:spTree>
    <p:extLst>
      <p:ext uri="{BB962C8B-B14F-4D97-AF65-F5344CB8AC3E}">
        <p14:creationId xmlns:p14="http://schemas.microsoft.com/office/powerpoint/2010/main" val="242730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Объект 6"/>
          <p:cNvSpPr txBox="1">
            <a:spLocks/>
          </p:cNvSpPr>
          <p:nvPr/>
        </p:nvSpPr>
        <p:spPr>
          <a:xfrm>
            <a:off x="6372199" y="298458"/>
            <a:ext cx="2448273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b="0" cap="none" dirty="0">
              <a:solidFill>
                <a:schemeClr val="tx2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67544" y="298458"/>
            <a:ext cx="8265870" cy="4167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/>
              <a:t>Новые проекты и полезные нововведения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7543" y="695825"/>
            <a:ext cx="8378396" cy="47332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object 26"/>
          <p:cNvSpPr txBox="1"/>
          <p:nvPr/>
        </p:nvSpPr>
        <p:spPr>
          <a:xfrm>
            <a:off x="487611" y="843558"/>
            <a:ext cx="3469228" cy="216813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r>
              <a:rPr lang="ru-RU" sz="20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Родильные дома</a:t>
            </a:r>
          </a:p>
        </p:txBody>
      </p:sp>
      <p:sp>
        <p:nvSpPr>
          <p:cNvPr id="16" name="object 23"/>
          <p:cNvSpPr txBox="1"/>
          <p:nvPr/>
        </p:nvSpPr>
        <p:spPr>
          <a:xfrm>
            <a:off x="487611" y="1048336"/>
            <a:ext cx="4138913" cy="1000895"/>
          </a:xfrm>
          <a:prstGeom prst="rect">
            <a:avLst/>
          </a:prstGeom>
        </p:spPr>
        <p:txBody>
          <a:bodyPr vert="horz" wrap="square" lIns="0" tIns="31095" rIns="0" bIns="0" rtlCol="0">
            <a:spAutoFit/>
          </a:bodyPr>
          <a:lstStyle/>
          <a:p>
            <a:pPr lvl="0"/>
            <a:r>
              <a:rPr lang="ru-RU" sz="1050" dirty="0"/>
              <a:t>Сотрудники 39 центров </a:t>
            </a:r>
            <a:r>
              <a:rPr lang="ru-RU" sz="1050" dirty="0" err="1"/>
              <a:t>госуслуг</a:t>
            </a:r>
            <a:r>
              <a:rPr lang="ru-RU" sz="1050" dirty="0"/>
              <a:t> посещают 21 медицинское учреждение системы ДЗМ и 2 Федеральных медицинских учреждения. Прием пакетов документов для получения документов о рождении и выдача результата до выписки </a:t>
            </a:r>
            <a:br>
              <a:rPr lang="ru-RU" sz="1050" dirty="0"/>
            </a:br>
            <a:r>
              <a:rPr lang="ru-RU" sz="1050" dirty="0"/>
              <a:t>из медицинского учреждения (более 50 000 малышей зарегистрировано)</a:t>
            </a:r>
          </a:p>
        </p:txBody>
      </p:sp>
      <p:sp>
        <p:nvSpPr>
          <p:cNvPr id="31" name="object 26"/>
          <p:cNvSpPr txBox="1"/>
          <p:nvPr/>
        </p:nvSpPr>
        <p:spPr>
          <a:xfrm>
            <a:off x="4665145" y="843558"/>
            <a:ext cx="4587375" cy="216813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r>
              <a:rPr lang="ru-RU" sz="2000" b="1" spc="-50" baseline="-8000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Проекты Департамента </a:t>
            </a:r>
            <a:r>
              <a:rPr lang="ru-RU" sz="2000" b="1" spc="-50" baseline="-8000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здравоохранения г. Москвы</a:t>
            </a:r>
            <a:endParaRPr lang="ru-RU" sz="2000" b="1" spc="-50" baseline="-8000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23"/>
          <p:cNvSpPr txBox="1"/>
          <p:nvPr/>
        </p:nvSpPr>
        <p:spPr>
          <a:xfrm>
            <a:off x="4502129" y="1048336"/>
            <a:ext cx="3652174" cy="839312"/>
          </a:xfrm>
          <a:prstGeom prst="rect">
            <a:avLst/>
          </a:prstGeom>
        </p:spPr>
        <p:txBody>
          <a:bodyPr vert="horz" wrap="square" lIns="0" tIns="31095" rIns="0" bIns="0" rtlCol="0">
            <a:spAutoFit/>
          </a:bodyPr>
          <a:lstStyle/>
          <a:p>
            <a:pPr marL="230394" indent="-230394">
              <a:buFont typeface="Arial" panose="020B0604020202020204" pitchFamily="34" charset="0"/>
              <a:buChar char="•"/>
            </a:pPr>
            <a:r>
              <a:rPr lang="ru-RU" sz="1050" dirty="0"/>
              <a:t>Аппарат для измерения артериального давления </a:t>
            </a:r>
            <a:br>
              <a:rPr lang="ru-RU" sz="1050" dirty="0"/>
            </a:br>
            <a:r>
              <a:rPr lang="ru-RU" sz="1050" dirty="0"/>
              <a:t>в каждом центре </a:t>
            </a:r>
            <a:r>
              <a:rPr lang="ru-RU" sz="1050" dirty="0" err="1"/>
              <a:t>госуслуг</a:t>
            </a:r>
            <a:endParaRPr lang="ru-RU" sz="1050" dirty="0"/>
          </a:p>
          <a:p>
            <a:pPr marL="230394" indent="-230394">
              <a:buFont typeface="Arial" panose="020B0604020202020204" pitchFamily="34" charset="0"/>
              <a:buChar char="•"/>
            </a:pPr>
            <a:r>
              <a:rPr lang="ru-RU" sz="1050" dirty="0"/>
              <a:t>Консультация москвичей по вопросам здорового образа жизни в рамках проекта «Здоровая Москва»</a:t>
            </a:r>
          </a:p>
          <a:p>
            <a:pPr marL="230394" indent="-230394">
              <a:buFont typeface="Arial" panose="020B0604020202020204" pitchFamily="34" charset="0"/>
              <a:buChar char="•"/>
            </a:pPr>
            <a:r>
              <a:rPr lang="ru-RU" sz="1050" dirty="0"/>
              <a:t>Кабинеты «Мое здоровье» во флагманах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533005" y="2484500"/>
            <a:ext cx="3964062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/>
              <a:t>Предоставление </a:t>
            </a:r>
            <a:r>
              <a:rPr lang="ru-RU" sz="1050" dirty="0"/>
              <a:t>услуги ГКУ ИАЦ «Выдача персонифицированных электронных карт (смарт-карт) для аутентификации работников государственной системы здравоохранения города Москвы в автоматизированной информационной системе города Москвы «Единая медицинская информационно-аналитическая система города Москвы»». В пилоте участвуют 22 центра.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33005" y="2098565"/>
            <a:ext cx="4572000" cy="4206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ГКУ «Информационно-аналитический центр </a:t>
            </a:r>
            <a:r>
              <a:rPr lang="ru-RU" sz="2000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сфере здравоохранения»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80933" y="2381552"/>
            <a:ext cx="396273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spc="-9" dirty="0">
                <a:latin typeface="Arial" panose="020B0604020202020204" pitchFamily="34" charset="0"/>
                <a:cs typeface="Arial" panose="020B0604020202020204" pitchFamily="34" charset="0"/>
              </a:rPr>
              <a:t>Передача полномочий по приему документов, необходимых для предоставления 73 услуг в сфере социальной защиты населения города Москвы. В настоящее время в центрах </a:t>
            </a:r>
            <a:r>
              <a:rPr lang="ru-RU" sz="1050" spc="-9" dirty="0" err="1">
                <a:latin typeface="Arial" panose="020B0604020202020204" pitchFamily="34" charset="0"/>
                <a:cs typeface="Arial" panose="020B0604020202020204" pitchFamily="34" charset="0"/>
              </a:rPr>
              <a:t>госуслуг</a:t>
            </a:r>
            <a:r>
              <a:rPr lang="ru-RU" sz="1050" spc="-9" dirty="0">
                <a:latin typeface="Arial" panose="020B0604020202020204" pitchFamily="34" charset="0"/>
                <a:cs typeface="Arial" panose="020B0604020202020204" pitchFamily="34" charset="0"/>
              </a:rPr>
              <a:t> предоставляются 119 услуг  в сфере социальной защиты населения города Москвы. </a:t>
            </a:r>
            <a:r>
              <a:rPr lang="ru-RU" sz="1050" dirty="0"/>
              <a:t>Кроме того, в центрах </a:t>
            </a:r>
            <a:r>
              <a:rPr lang="ru-RU" sz="1050" dirty="0" err="1"/>
              <a:t>госуслуг</a:t>
            </a:r>
            <a:r>
              <a:rPr lang="ru-RU" sz="1050" dirty="0"/>
              <a:t> осуществляется прием заявлений о присвоении статуса </a:t>
            </a:r>
            <a:r>
              <a:rPr lang="ru-RU" sz="1050" dirty="0" err="1"/>
              <a:t>предпенсионера</a:t>
            </a:r>
            <a:r>
              <a:rPr lang="ru-RU" sz="1050" dirty="0"/>
              <a:t> одновременно с заявлением об изготовлении социальной карты лицам </a:t>
            </a:r>
            <a:r>
              <a:rPr lang="ru-RU" sz="1050" dirty="0" err="1"/>
              <a:t>предпенсионного</a:t>
            </a:r>
            <a:r>
              <a:rPr lang="ru-RU" sz="1050" dirty="0"/>
              <a:t> возраста. </a:t>
            </a:r>
          </a:p>
          <a:p>
            <a:pPr lvl="0"/>
            <a:endParaRPr lang="ru-RU" sz="1050" spc="-9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80933" y="1952191"/>
            <a:ext cx="4280849" cy="464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486">
              <a:lnSpc>
                <a:spcPts val="2933"/>
              </a:lnSpc>
            </a:pPr>
            <a:r>
              <a:rPr lang="ru-RU" sz="2000" b="1" baseline="-8258" dirty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Услуги социальной защиты населения</a:t>
            </a: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6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Прямоугольник 1023"/>
          <p:cNvSpPr/>
          <p:nvPr/>
        </p:nvSpPr>
        <p:spPr>
          <a:xfrm>
            <a:off x="5299924" y="1630498"/>
            <a:ext cx="3592556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dirty="0"/>
              <a:t>Московские </a:t>
            </a:r>
            <a:r>
              <a:rPr lang="ru-RU" sz="1400" b="1" dirty="0" smtClean="0"/>
              <a:t>центры                         «Мои </a:t>
            </a:r>
            <a:r>
              <a:rPr lang="ru-RU" sz="1400" b="1" dirty="0"/>
              <a:t>Документы» </a:t>
            </a:r>
            <a:r>
              <a:rPr lang="ru-RU" sz="1400" b="1" dirty="0" smtClean="0"/>
              <a:t>— лидеры </a:t>
            </a:r>
            <a:r>
              <a:rPr lang="ru-RU" sz="1400" b="1" dirty="0"/>
              <a:t>в </a:t>
            </a:r>
            <a:r>
              <a:rPr lang="ru-RU" sz="1400" b="1" dirty="0" smtClean="0"/>
              <a:t>стране</a:t>
            </a:r>
            <a:br>
              <a:rPr lang="ru-RU" sz="1400" b="1" dirty="0" smtClean="0"/>
            </a:br>
            <a:r>
              <a:rPr lang="ru-RU" sz="1400" b="1" dirty="0" smtClean="0"/>
              <a:t>и </a:t>
            </a:r>
            <a:r>
              <a:rPr lang="ru-RU" sz="1400" b="1" dirty="0"/>
              <a:t>мире по </a:t>
            </a:r>
            <a:r>
              <a:rPr lang="ru-RU" sz="1400" b="1" dirty="0" smtClean="0"/>
              <a:t>предоставлению госуслуг</a:t>
            </a:r>
          </a:p>
          <a:p>
            <a:pPr>
              <a:spcBef>
                <a:spcPts val="600"/>
              </a:spcBef>
            </a:pPr>
            <a:r>
              <a:rPr lang="ru-RU" sz="1400" dirty="0" smtClean="0"/>
              <a:t>Специалисты </a:t>
            </a:r>
            <a:r>
              <a:rPr lang="ru-RU" sz="1400" dirty="0"/>
              <a:t>центров всегда </a:t>
            </a:r>
            <a:r>
              <a:rPr lang="ru-RU" sz="1400" dirty="0" smtClean="0"/>
              <a:t>помогают посетителям </a:t>
            </a:r>
            <a:r>
              <a:rPr lang="ru-RU" sz="1400" dirty="0"/>
              <a:t>с  улыбкой и </a:t>
            </a:r>
            <a:r>
              <a:rPr lang="ru-RU" sz="1400" dirty="0" smtClean="0"/>
              <a:t>заботой. Каждый </a:t>
            </a:r>
            <a:r>
              <a:rPr lang="ru-RU" sz="1400" dirty="0"/>
              <a:t>из </a:t>
            </a:r>
            <a:r>
              <a:rPr lang="ru-RU" sz="1400" dirty="0" smtClean="0"/>
              <a:t>более 8,5 </a:t>
            </a:r>
            <a:r>
              <a:rPr lang="ru-RU" sz="1400" dirty="0"/>
              <a:t>тысяч сотрудников обязан соблюдать </a:t>
            </a:r>
            <a:r>
              <a:rPr lang="ru-RU" sz="1400" dirty="0" smtClean="0"/>
              <a:t>МОСКОВСКИЙ СТАНДАРТ ГОСУСЛУГ — свод </a:t>
            </a:r>
            <a:r>
              <a:rPr lang="ru-RU" sz="1400" dirty="0"/>
              <a:t>правил работы, который </a:t>
            </a:r>
            <a:r>
              <a:rPr lang="ru-RU" sz="1400" dirty="0" smtClean="0"/>
              <a:t>утвердил Мэр </a:t>
            </a:r>
            <a:r>
              <a:rPr lang="ru-RU" sz="1400" dirty="0"/>
              <a:t>Москвы С.С</a:t>
            </a:r>
            <a:r>
              <a:rPr lang="ru-RU" sz="1400" dirty="0" smtClean="0"/>
              <a:t>. </a:t>
            </a:r>
            <a:r>
              <a:rPr lang="ru-RU" sz="1400" dirty="0" err="1" smtClean="0"/>
              <a:t>Собянин</a:t>
            </a:r>
            <a:r>
              <a:rPr lang="ru-RU" sz="1400" dirty="0"/>
              <a:t>.</a:t>
            </a:r>
          </a:p>
        </p:txBody>
      </p:sp>
      <p:sp>
        <p:nvSpPr>
          <p:cNvPr id="59" name="Заголовок 1"/>
          <p:cNvSpPr>
            <a:spLocks noGrp="1"/>
          </p:cNvSpPr>
          <p:nvPr>
            <p:ph type="title"/>
          </p:nvPr>
        </p:nvSpPr>
        <p:spPr>
          <a:xfrm>
            <a:off x="467544" y="250456"/>
            <a:ext cx="4832380" cy="464761"/>
          </a:xfrm>
        </p:spPr>
        <p:txBody>
          <a:bodyPr>
            <a:normAutofit/>
          </a:bodyPr>
          <a:lstStyle/>
          <a:p>
            <a:pPr>
              <a:lnSpc>
                <a:spcPts val="3040"/>
              </a:lnSpc>
            </a:pPr>
            <a:r>
              <a:rPr lang="ru-RU" sz="2400" dirty="0" smtClean="0"/>
              <a:t>Принципы работы центров</a:t>
            </a:r>
            <a:endParaRPr lang="ru-RU" sz="24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467543" y="694331"/>
            <a:ext cx="4920541" cy="47214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412831" y="219257"/>
            <a:ext cx="3536608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бъект 6"/>
          <p:cNvSpPr txBox="1">
            <a:spLocks/>
          </p:cNvSpPr>
          <p:nvPr/>
        </p:nvSpPr>
        <p:spPr>
          <a:xfrm>
            <a:off x="5578202" y="298458"/>
            <a:ext cx="3242270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Московский стандарт </a:t>
            </a:r>
            <a:r>
              <a:rPr lang="ru-RU" b="0" cap="none" dirty="0" err="1" smtClean="0">
                <a:solidFill>
                  <a:schemeClr val="tx2"/>
                </a:solidFill>
              </a:rPr>
              <a:t>госуслуг</a:t>
            </a: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63" name="Рисунок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232" y="929017"/>
            <a:ext cx="2707162" cy="391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98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Заголовок 1"/>
          <p:cNvSpPr>
            <a:spLocks noGrp="1"/>
          </p:cNvSpPr>
          <p:nvPr>
            <p:ph type="title"/>
          </p:nvPr>
        </p:nvSpPr>
        <p:spPr>
          <a:xfrm>
            <a:off x="467544" y="250456"/>
            <a:ext cx="4832380" cy="464761"/>
          </a:xfrm>
        </p:spPr>
        <p:txBody>
          <a:bodyPr>
            <a:normAutofit/>
          </a:bodyPr>
          <a:lstStyle/>
          <a:p>
            <a:pPr>
              <a:lnSpc>
                <a:spcPts val="3040"/>
              </a:lnSpc>
            </a:pPr>
            <a:r>
              <a:rPr lang="ru-RU" sz="2400" dirty="0" smtClean="0"/>
              <a:t>Принципы работы центров</a:t>
            </a:r>
            <a:endParaRPr lang="ru-RU" sz="24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467543" y="694331"/>
            <a:ext cx="4920541" cy="47214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412831" y="219257"/>
            <a:ext cx="3536608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бъект 6"/>
          <p:cNvSpPr txBox="1">
            <a:spLocks/>
          </p:cNvSpPr>
          <p:nvPr/>
        </p:nvSpPr>
        <p:spPr>
          <a:xfrm>
            <a:off x="5578202" y="298458"/>
            <a:ext cx="3242270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Искренний сервис</a:t>
            </a: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63" name="Рисунок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64" name="Текст 3"/>
          <p:cNvSpPr>
            <a:spLocks noGrp="1"/>
          </p:cNvSpPr>
          <p:nvPr>
            <p:ph type="body" idx="14"/>
          </p:nvPr>
        </p:nvSpPr>
        <p:spPr>
          <a:xfrm>
            <a:off x="5377527" y="2271834"/>
            <a:ext cx="3298929" cy="1668068"/>
          </a:xfrm>
        </p:spPr>
        <p:txBody>
          <a:bodyPr>
            <a:noAutofit/>
          </a:bodyPr>
          <a:lstStyle/>
          <a:p>
            <a:pPr defTabSz="914400">
              <a:spcBef>
                <a:spcPts val="600"/>
              </a:spcBef>
            </a:pPr>
            <a:r>
              <a:rPr lang="ru-RU" sz="1800" cap="none" dirty="0" smtClean="0">
                <a:solidFill>
                  <a:schemeClr val="tx1"/>
                </a:solidFill>
              </a:rPr>
              <a:t>Искренний сервис —  </a:t>
            </a:r>
            <a:r>
              <a:rPr lang="ru-RU" sz="1800" b="0" cap="none" dirty="0">
                <a:solidFill>
                  <a:schemeClr val="tx1"/>
                </a:solidFill>
              </a:rPr>
              <a:t>э</a:t>
            </a:r>
            <a:r>
              <a:rPr lang="ru-RU" sz="1800" b="0" cap="none" dirty="0" smtClean="0">
                <a:solidFill>
                  <a:schemeClr val="tx1"/>
                </a:solidFill>
              </a:rPr>
              <a:t>то умение смотреть на ситуацию с позиции клиента и решать задачи с точки зрения его интересов.</a:t>
            </a:r>
            <a:endParaRPr lang="ru-RU" sz="1800" b="0" cap="none" dirty="0">
              <a:solidFill>
                <a:schemeClr val="tx1"/>
              </a:solidFill>
            </a:endParaRPr>
          </a:p>
        </p:txBody>
      </p:sp>
      <p:pic>
        <p:nvPicPr>
          <p:cNvPr id="65" name="Рисунок 6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9924" y="1419622"/>
            <a:ext cx="2938814" cy="1028045"/>
          </a:xfrm>
          <a:prstGeom prst="rect">
            <a:avLst/>
          </a:prstGeom>
        </p:spPr>
      </p:pic>
      <p:pic>
        <p:nvPicPr>
          <p:cNvPr id="66" name="Рисунок 6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990" y="715217"/>
            <a:ext cx="2808312" cy="445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0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220072" y="1419622"/>
            <a:ext cx="2736304" cy="1676721"/>
          </a:xfrm>
        </p:spPr>
        <p:txBody>
          <a:bodyPr>
            <a:noAutofit/>
          </a:bodyPr>
          <a:lstStyle/>
          <a:p>
            <a:pPr algn="r"/>
            <a:r>
              <a:rPr lang="ru-RU" sz="2800" i="1" cap="none" dirty="0" smtClean="0">
                <a:solidFill>
                  <a:schemeClr val="tx2"/>
                </a:solidFill>
              </a:rPr>
              <a:t>С заботой</a:t>
            </a:r>
            <a:br>
              <a:rPr lang="ru-RU" sz="2800" i="1" cap="none" dirty="0" smtClean="0">
                <a:solidFill>
                  <a:schemeClr val="tx2"/>
                </a:solidFill>
              </a:rPr>
            </a:br>
            <a:r>
              <a:rPr lang="ru-RU" sz="2800" i="1" cap="none" dirty="0" smtClean="0">
                <a:solidFill>
                  <a:schemeClr val="tx2"/>
                </a:solidFill>
              </a:rPr>
              <a:t>о жителях</a:t>
            </a:r>
            <a:endParaRPr lang="ru-RU" sz="2800" i="1" cap="none" dirty="0">
              <a:solidFill>
                <a:schemeClr val="tx2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67544" y="615707"/>
            <a:ext cx="4832380" cy="46476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040"/>
              </a:lnSpc>
            </a:pPr>
            <a:r>
              <a:rPr lang="ru-RU" sz="2400" dirty="0" smtClean="0"/>
              <a:t>Спасибо за внимание!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3" y="1059582"/>
            <a:ext cx="4346599" cy="45719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651373"/>
            <a:ext cx="1792410" cy="76240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01713"/>
            <a:ext cx="4346598" cy="289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1331640" y="1096360"/>
            <a:ext cx="1369323" cy="1542408"/>
            <a:chOff x="259994" y="1096360"/>
            <a:chExt cx="1369323" cy="1542408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259994" y="1789909"/>
              <a:ext cx="136932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rgbClr val="E74825"/>
                  </a:solidFill>
                </a:rPr>
                <a:t>&gt;</a:t>
              </a:r>
              <a:r>
                <a:rPr lang="ru-RU" sz="4000" b="1" dirty="0" smtClean="0">
                  <a:solidFill>
                    <a:srgbClr val="E74825"/>
                  </a:solidFill>
                </a:rPr>
                <a:t>270</a:t>
              </a:r>
              <a:endParaRPr lang="ru-RU" sz="4000" b="1" dirty="0">
                <a:solidFill>
                  <a:srgbClr val="E74825"/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617054" y="2330991"/>
              <a:ext cx="81621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solidFill>
                    <a:schemeClr val="tx2"/>
                  </a:solidFill>
                </a:rPr>
                <a:t>услуг</a:t>
              </a:r>
              <a:endParaRPr lang="ru-RU" sz="1400" dirty="0">
                <a:solidFill>
                  <a:schemeClr val="tx2"/>
                </a:solidFill>
              </a:endParaRPr>
            </a:p>
          </p:txBody>
        </p:sp>
        <p:pic>
          <p:nvPicPr>
            <p:cNvPr id="119" name="Рисунок 1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612" y="1096360"/>
              <a:ext cx="747792" cy="747792"/>
            </a:xfrm>
            <a:prstGeom prst="rect">
              <a:avLst/>
            </a:prstGeom>
          </p:spPr>
        </p:pic>
      </p:grpSp>
      <p:grpSp>
        <p:nvGrpSpPr>
          <p:cNvPr id="7" name="Группа 6"/>
          <p:cNvGrpSpPr/>
          <p:nvPr/>
        </p:nvGrpSpPr>
        <p:grpSpPr>
          <a:xfrm>
            <a:off x="3121529" y="1142306"/>
            <a:ext cx="1124045" cy="1635279"/>
            <a:chOff x="2402464" y="1142306"/>
            <a:chExt cx="1124045" cy="1635279"/>
          </a:xfrm>
        </p:grpSpPr>
        <p:sp>
          <p:nvSpPr>
            <p:cNvPr id="96" name="Прямоугольник 95"/>
            <p:cNvSpPr/>
            <p:nvPr/>
          </p:nvSpPr>
          <p:spPr>
            <a:xfrm>
              <a:off x="2402464" y="1797719"/>
              <a:ext cx="1124045" cy="707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rgbClr val="E74825"/>
                  </a:solidFill>
                </a:rPr>
                <a:t>134</a:t>
              </a:r>
              <a:endParaRPr lang="ru-RU" sz="4000" b="1" dirty="0">
                <a:solidFill>
                  <a:srgbClr val="E74825"/>
                </a:solidFill>
              </a:endParaRPr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2543582" y="2340542"/>
              <a:ext cx="955014" cy="4370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dirty="0">
                  <a:solidFill>
                    <a:schemeClr val="tx2"/>
                  </a:solidFill>
                </a:rPr>
                <a:t>ц</a:t>
              </a:r>
              <a:r>
                <a:rPr lang="ru-RU" sz="1400" dirty="0" smtClean="0">
                  <a:solidFill>
                    <a:schemeClr val="tx2"/>
                  </a:solidFill>
                </a:rPr>
                <a:t>ентров </a:t>
              </a:r>
              <a:r>
                <a:rPr lang="ru-RU" sz="1400" dirty="0" err="1" smtClean="0">
                  <a:solidFill>
                    <a:schemeClr val="tx2"/>
                  </a:solidFill>
                </a:rPr>
                <a:t>госуслуг</a:t>
              </a:r>
              <a:endParaRPr lang="ru-RU" sz="1400" dirty="0">
                <a:solidFill>
                  <a:schemeClr val="tx2"/>
                </a:solidFill>
              </a:endParaRPr>
            </a:p>
          </p:txBody>
        </p:sp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62086" y="1142306"/>
              <a:ext cx="785778" cy="780283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/>
        </p:nvGrpSpPr>
        <p:grpSpPr>
          <a:xfrm>
            <a:off x="4686285" y="1142306"/>
            <a:ext cx="1729787" cy="1494488"/>
            <a:chOff x="4208948" y="1142306"/>
            <a:chExt cx="1729787" cy="1494488"/>
          </a:xfrm>
        </p:grpSpPr>
        <p:sp>
          <p:nvSpPr>
            <p:cNvPr id="104" name="Прямоугольник 103"/>
            <p:cNvSpPr/>
            <p:nvPr/>
          </p:nvSpPr>
          <p:spPr>
            <a:xfrm>
              <a:off x="4208948" y="1782849"/>
              <a:ext cx="172978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000" b="1" dirty="0" smtClean="0">
                  <a:solidFill>
                    <a:srgbClr val="E74825"/>
                  </a:solidFill>
                </a:rPr>
                <a:t>&gt;</a:t>
              </a:r>
              <a:r>
                <a:rPr lang="ru-RU" sz="4000" b="1" dirty="0">
                  <a:solidFill>
                    <a:srgbClr val="E74825"/>
                  </a:solidFill>
                </a:rPr>
                <a:t>8</a:t>
              </a:r>
              <a:r>
                <a:rPr lang="ru-RU" sz="4000" b="1" dirty="0" smtClean="0">
                  <a:solidFill>
                    <a:srgbClr val="E74825"/>
                  </a:solidFill>
                </a:rPr>
                <a:t>5</a:t>
              </a:r>
              <a:r>
                <a:rPr lang="en-US" sz="4000" b="1" dirty="0" smtClean="0">
                  <a:solidFill>
                    <a:srgbClr val="E74825"/>
                  </a:solidFill>
                </a:rPr>
                <a:t>00</a:t>
              </a:r>
              <a:endParaRPr lang="ru-RU" sz="4000" b="1" dirty="0">
                <a:solidFill>
                  <a:srgbClr val="E74825"/>
                </a:solidFill>
              </a:endParaRPr>
            </a:p>
          </p:txBody>
        </p:sp>
        <p:sp>
          <p:nvSpPr>
            <p:cNvPr id="105" name="Прямоугольник 104"/>
            <p:cNvSpPr/>
            <p:nvPr/>
          </p:nvSpPr>
          <p:spPr>
            <a:xfrm>
              <a:off x="4512159" y="2329017"/>
              <a:ext cx="124277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 smtClean="0">
                  <a:solidFill>
                    <a:schemeClr val="tx2"/>
                  </a:solidFill>
                </a:rPr>
                <a:t>сотрудников</a:t>
              </a:r>
              <a:endParaRPr lang="ru-RU" sz="1400" dirty="0">
                <a:solidFill>
                  <a:schemeClr val="tx2"/>
                </a:solidFill>
              </a:endParaRPr>
            </a:p>
          </p:txBody>
        </p:sp>
        <p:pic>
          <p:nvPicPr>
            <p:cNvPr id="120" name="Рисунок 1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99611" y="1142306"/>
              <a:ext cx="767489" cy="772894"/>
            </a:xfrm>
            <a:prstGeom prst="rect">
              <a:avLst/>
            </a:prstGeom>
          </p:spPr>
        </p:pic>
      </p:grpSp>
      <p:grpSp>
        <p:nvGrpSpPr>
          <p:cNvPr id="11" name="Группа 10"/>
          <p:cNvGrpSpPr/>
          <p:nvPr/>
        </p:nvGrpSpPr>
        <p:grpSpPr>
          <a:xfrm>
            <a:off x="6690340" y="1147489"/>
            <a:ext cx="1665329" cy="1496269"/>
            <a:chOff x="6415754" y="1147489"/>
            <a:chExt cx="1665329" cy="1496269"/>
          </a:xfrm>
        </p:grpSpPr>
        <p:grpSp>
          <p:nvGrpSpPr>
            <p:cNvPr id="123" name="Группа 122"/>
            <p:cNvGrpSpPr/>
            <p:nvPr/>
          </p:nvGrpSpPr>
          <p:grpSpPr>
            <a:xfrm>
              <a:off x="6415754" y="1792199"/>
              <a:ext cx="1665329" cy="851559"/>
              <a:chOff x="5230632" y="1660195"/>
              <a:chExt cx="1665329" cy="851559"/>
            </a:xfrm>
          </p:grpSpPr>
          <p:sp>
            <p:nvSpPr>
              <p:cNvPr id="124" name="Прямоугольник 123"/>
              <p:cNvSpPr/>
              <p:nvPr/>
            </p:nvSpPr>
            <p:spPr>
              <a:xfrm>
                <a:off x="5230632" y="1660195"/>
                <a:ext cx="166532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4000" b="1" dirty="0" smtClean="0">
                    <a:solidFill>
                      <a:srgbClr val="E74825"/>
                    </a:solidFill>
                  </a:rPr>
                  <a:t>&gt;</a:t>
                </a:r>
                <a:r>
                  <a:rPr lang="ru-RU" sz="4000" b="1" dirty="0" smtClean="0">
                    <a:solidFill>
                      <a:srgbClr val="E74825"/>
                    </a:solidFill>
                  </a:rPr>
                  <a:t>700</a:t>
                </a:r>
                <a:r>
                  <a:rPr lang="en-US" sz="4000" b="1" dirty="0" smtClean="0">
                    <a:solidFill>
                      <a:srgbClr val="E74825"/>
                    </a:solidFill>
                  </a:rPr>
                  <a:t>0</a:t>
                </a:r>
                <a:endParaRPr lang="ru-RU" sz="4000" b="1" dirty="0">
                  <a:solidFill>
                    <a:srgbClr val="E74825"/>
                  </a:solidFill>
                </a:endParaRPr>
              </a:p>
            </p:txBody>
          </p:sp>
          <p:sp>
            <p:nvSpPr>
              <p:cNvPr id="125" name="Прямоугольник 124"/>
              <p:cNvSpPr/>
              <p:nvPr/>
            </p:nvSpPr>
            <p:spPr>
              <a:xfrm>
                <a:off x="5471276" y="2203977"/>
                <a:ext cx="1242771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1400" dirty="0">
                    <a:solidFill>
                      <a:schemeClr val="tx2"/>
                    </a:solidFill>
                  </a:rPr>
                  <a:t>о</a:t>
                </a:r>
                <a:r>
                  <a:rPr lang="ru-RU" sz="1400" dirty="0" smtClean="0">
                    <a:solidFill>
                      <a:schemeClr val="tx2"/>
                    </a:solidFill>
                  </a:rPr>
                  <a:t>кон приема</a:t>
                </a:r>
                <a:endParaRPr lang="ru-RU" sz="1400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122" name="Рисунок 12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0940" y="1147489"/>
              <a:ext cx="717213" cy="717213"/>
            </a:xfrm>
            <a:prstGeom prst="rect">
              <a:avLst/>
            </a:prstGeom>
          </p:spPr>
        </p:pic>
      </p:grpSp>
      <p:grpSp>
        <p:nvGrpSpPr>
          <p:cNvPr id="14" name="Группа 13"/>
          <p:cNvGrpSpPr/>
          <p:nvPr/>
        </p:nvGrpSpPr>
        <p:grpSpPr>
          <a:xfrm>
            <a:off x="1674593" y="2962572"/>
            <a:ext cx="1124045" cy="1405522"/>
            <a:chOff x="602947" y="3138326"/>
            <a:chExt cx="1124045" cy="1405522"/>
          </a:xfrm>
        </p:grpSpPr>
        <p:pic>
          <p:nvPicPr>
            <p:cNvPr id="87" name="Рисунок 8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1560" y="3138326"/>
              <a:ext cx="688474" cy="693323"/>
            </a:xfrm>
            <a:prstGeom prst="rect">
              <a:avLst/>
            </a:prstGeom>
          </p:spPr>
        </p:pic>
        <p:sp>
          <p:nvSpPr>
            <p:cNvPr id="88" name="Прямоугольник 87"/>
            <p:cNvSpPr/>
            <p:nvPr/>
          </p:nvSpPr>
          <p:spPr>
            <a:xfrm>
              <a:off x="602947" y="3835963"/>
              <a:ext cx="278554" cy="707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000" b="1" dirty="0">
                  <a:solidFill>
                    <a:srgbClr val="E74825"/>
                  </a:solidFill>
                </a:rPr>
                <a:t>7</a:t>
              </a:r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910778" y="3917919"/>
              <a:ext cx="81621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dirty="0">
                  <a:solidFill>
                    <a:schemeClr val="tx2"/>
                  </a:solidFill>
                </a:rPr>
                <a:t>д</a:t>
              </a:r>
              <a:r>
                <a:rPr lang="ru-RU" sz="1400" dirty="0" smtClean="0">
                  <a:solidFill>
                    <a:schemeClr val="tx2"/>
                  </a:solidFill>
                </a:rPr>
                <a:t>ней</a:t>
              </a:r>
              <a:r>
                <a:rPr lang="en-US" sz="1400" dirty="0" smtClean="0">
                  <a:solidFill>
                    <a:schemeClr val="tx2"/>
                  </a:solidFill>
                </a:rPr>
                <a:t> </a:t>
              </a:r>
              <a:r>
                <a:rPr lang="ru-RU" sz="1400" dirty="0" smtClean="0">
                  <a:solidFill>
                    <a:schemeClr val="tx2"/>
                  </a:solidFill>
                </a:rPr>
                <a:t>в </a:t>
              </a:r>
              <a:r>
                <a:rPr lang="ru-RU" sz="1400" dirty="0">
                  <a:solidFill>
                    <a:schemeClr val="tx2"/>
                  </a:solidFill>
                </a:rPr>
                <a:t>неделю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729391" y="2855062"/>
            <a:ext cx="1780808" cy="1622139"/>
            <a:chOff x="6404225" y="3030816"/>
            <a:chExt cx="1780808" cy="1622139"/>
          </a:xfrm>
        </p:grpSpPr>
        <p:grpSp>
          <p:nvGrpSpPr>
            <p:cNvPr id="128" name="Группа 127"/>
            <p:cNvGrpSpPr/>
            <p:nvPr/>
          </p:nvGrpSpPr>
          <p:grpSpPr>
            <a:xfrm>
              <a:off x="6404225" y="3684614"/>
              <a:ext cx="1780808" cy="968341"/>
              <a:chOff x="5263711" y="1672679"/>
              <a:chExt cx="1780808" cy="968341"/>
            </a:xfrm>
          </p:grpSpPr>
          <p:sp>
            <p:nvSpPr>
              <p:cNvPr id="129" name="Прямоугольник 128"/>
              <p:cNvSpPr/>
              <p:nvPr/>
            </p:nvSpPr>
            <p:spPr>
              <a:xfrm>
                <a:off x="5263711" y="1672679"/>
                <a:ext cx="178080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600" b="1" dirty="0" smtClean="0">
                    <a:solidFill>
                      <a:srgbClr val="E74825"/>
                    </a:solidFill>
                  </a:rPr>
                  <a:t>~</a:t>
                </a:r>
                <a:r>
                  <a:rPr lang="en-US" sz="3600" b="1" dirty="0" smtClean="0">
                    <a:solidFill>
                      <a:srgbClr val="E74825"/>
                    </a:solidFill>
                  </a:rPr>
                  <a:t>70000</a:t>
                </a:r>
                <a:endParaRPr lang="ru-RU" sz="3600" b="1" dirty="0">
                  <a:solidFill>
                    <a:srgbClr val="E74825"/>
                  </a:solidFill>
                </a:endParaRPr>
              </a:p>
            </p:txBody>
          </p:sp>
          <p:sp>
            <p:nvSpPr>
              <p:cNvPr id="130" name="Прямоугольник 129"/>
              <p:cNvSpPr/>
              <p:nvPr/>
            </p:nvSpPr>
            <p:spPr>
              <a:xfrm>
                <a:off x="5471276" y="2203977"/>
                <a:ext cx="1319693" cy="4370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ru-RU" sz="1400" dirty="0">
                    <a:solidFill>
                      <a:schemeClr val="tx2"/>
                    </a:solidFill>
                  </a:rPr>
                  <a:t>посетителей в день</a:t>
                </a:r>
              </a:p>
            </p:txBody>
          </p:sp>
        </p:grpSp>
        <p:pic>
          <p:nvPicPr>
            <p:cNvPr id="127" name="Рисунок 12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7572" y="3030816"/>
              <a:ext cx="691477" cy="691477"/>
            </a:xfrm>
            <a:prstGeom prst="rect">
              <a:avLst/>
            </a:prstGeom>
          </p:spPr>
        </p:pic>
      </p:grpSp>
      <p:grpSp>
        <p:nvGrpSpPr>
          <p:cNvPr id="9" name="Группа 8"/>
          <p:cNvGrpSpPr/>
          <p:nvPr/>
        </p:nvGrpSpPr>
        <p:grpSpPr>
          <a:xfrm>
            <a:off x="4886615" y="2679308"/>
            <a:ext cx="1784646" cy="1660424"/>
            <a:chOff x="4322788" y="2855062"/>
            <a:chExt cx="1784646" cy="1660424"/>
          </a:xfrm>
        </p:grpSpPr>
        <p:sp>
          <p:nvSpPr>
            <p:cNvPr id="134" name="Прямоугольник 133"/>
            <p:cNvSpPr/>
            <p:nvPr/>
          </p:nvSpPr>
          <p:spPr>
            <a:xfrm>
              <a:off x="4448878" y="3906088"/>
              <a:ext cx="1658556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ru-RU" sz="1400" dirty="0">
                  <a:solidFill>
                    <a:schemeClr val="tx2"/>
                  </a:solidFill>
                </a:rPr>
                <a:t>услуг без привязки к месту </a:t>
              </a:r>
              <a:r>
                <a:rPr lang="ru-RU" sz="1400" dirty="0" smtClean="0">
                  <a:solidFill>
                    <a:schemeClr val="tx2"/>
                  </a:solidFill>
                </a:rPr>
                <a:t>жительства</a:t>
              </a:r>
              <a:endParaRPr lang="ru-RU" sz="1400" dirty="0">
                <a:solidFill>
                  <a:schemeClr val="tx2"/>
                </a:solidFill>
              </a:endParaRPr>
            </a:p>
          </p:txBody>
        </p:sp>
        <p:pic>
          <p:nvPicPr>
            <p:cNvPr id="1025" name="Рисунок 102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22788" y="2855062"/>
              <a:ext cx="1182089" cy="1182089"/>
            </a:xfrm>
            <a:prstGeom prst="rect">
              <a:avLst/>
            </a:prstGeom>
          </p:spPr>
        </p:pic>
      </p:grpSp>
      <p:grpSp>
        <p:nvGrpSpPr>
          <p:cNvPr id="8" name="Группа 7"/>
          <p:cNvGrpSpPr/>
          <p:nvPr/>
        </p:nvGrpSpPr>
        <p:grpSpPr>
          <a:xfrm>
            <a:off x="3256842" y="2915333"/>
            <a:ext cx="1921637" cy="1980542"/>
            <a:chOff x="2484650" y="3091087"/>
            <a:chExt cx="1921637" cy="1980542"/>
          </a:xfrm>
        </p:grpSpPr>
        <p:grpSp>
          <p:nvGrpSpPr>
            <p:cNvPr id="1027" name="Группа 1026"/>
            <p:cNvGrpSpPr/>
            <p:nvPr/>
          </p:nvGrpSpPr>
          <p:grpSpPr>
            <a:xfrm>
              <a:off x="2484650" y="3915165"/>
              <a:ext cx="1921637" cy="1156464"/>
              <a:chOff x="2756854" y="2954726"/>
              <a:chExt cx="1921637" cy="1156464"/>
            </a:xfrm>
          </p:grpSpPr>
          <p:sp>
            <p:nvSpPr>
              <p:cNvPr id="41" name="Объект 6"/>
              <p:cNvSpPr txBox="1">
                <a:spLocks/>
              </p:cNvSpPr>
              <p:nvPr/>
            </p:nvSpPr>
            <p:spPr>
              <a:xfrm>
                <a:off x="2776680" y="3193974"/>
                <a:ext cx="1560002" cy="249275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400" b="1" i="0" kern="1200" cap="all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4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000" b="1" i="0" kern="1200" cap="all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0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70000"/>
                  </a:lnSpc>
                  <a:buNone/>
                </a:pPr>
                <a:r>
                  <a:rPr lang="ru-RU" sz="1600" dirty="0" smtClean="0">
                    <a:solidFill>
                      <a:srgbClr val="E74825"/>
                    </a:solidFill>
                  </a:rPr>
                  <a:t>8.00</a:t>
                </a:r>
                <a:r>
                  <a:rPr lang="ru-RU" dirty="0" smtClean="0"/>
                  <a:t> </a:t>
                </a:r>
                <a:r>
                  <a:rPr lang="ru-RU" b="0" cap="none" dirty="0" smtClean="0">
                    <a:solidFill>
                      <a:schemeClr val="tx2"/>
                    </a:solidFill>
                  </a:rPr>
                  <a:t>до</a:t>
                </a:r>
                <a:r>
                  <a:rPr lang="ru-RU" cap="none" dirty="0" smtClean="0">
                    <a:solidFill>
                      <a:schemeClr val="tx2"/>
                    </a:solidFill>
                  </a:rPr>
                  <a:t> </a:t>
                </a:r>
                <a:r>
                  <a:rPr lang="ru-RU" sz="1600" dirty="0" smtClean="0">
                    <a:solidFill>
                      <a:srgbClr val="E74825"/>
                    </a:solidFill>
                  </a:rPr>
                  <a:t>20.00</a:t>
                </a:r>
                <a:endParaRPr lang="ru-RU" dirty="0">
                  <a:solidFill>
                    <a:srgbClr val="E74825"/>
                  </a:solidFill>
                </a:endParaRPr>
              </a:p>
            </p:txBody>
          </p:sp>
          <p:sp>
            <p:nvSpPr>
              <p:cNvPr id="136" name="Объект 6"/>
              <p:cNvSpPr txBox="1">
                <a:spLocks/>
              </p:cNvSpPr>
              <p:nvPr/>
            </p:nvSpPr>
            <p:spPr>
              <a:xfrm>
                <a:off x="2756854" y="3865133"/>
                <a:ext cx="1921637" cy="246057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400" b="1" i="0" kern="1200" cap="all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4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000" b="1" i="0" kern="1200" cap="all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0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70000"/>
                  </a:lnSpc>
                  <a:buNone/>
                </a:pPr>
                <a:r>
                  <a:rPr lang="ru-RU" sz="1600" dirty="0" smtClean="0">
                    <a:solidFill>
                      <a:srgbClr val="E74825"/>
                    </a:solidFill>
                  </a:rPr>
                  <a:t>10.00</a:t>
                </a:r>
                <a:r>
                  <a:rPr lang="ru-RU" sz="1800" dirty="0" smtClean="0"/>
                  <a:t> </a:t>
                </a:r>
                <a:r>
                  <a:rPr lang="ru-RU" b="0" cap="none" dirty="0" smtClean="0">
                    <a:solidFill>
                      <a:schemeClr val="tx2"/>
                    </a:solidFill>
                  </a:rPr>
                  <a:t>до</a:t>
                </a:r>
                <a:r>
                  <a:rPr lang="ru-RU" sz="1800" cap="none" dirty="0" smtClean="0">
                    <a:solidFill>
                      <a:schemeClr val="tx2"/>
                    </a:solidFill>
                  </a:rPr>
                  <a:t> </a:t>
                </a:r>
                <a:r>
                  <a:rPr lang="ru-RU" sz="1600" dirty="0" smtClean="0">
                    <a:solidFill>
                      <a:srgbClr val="E74825"/>
                    </a:solidFill>
                  </a:rPr>
                  <a:t>22.00</a:t>
                </a:r>
                <a:endParaRPr lang="ru-RU" sz="1600" dirty="0">
                  <a:solidFill>
                    <a:srgbClr val="E74825"/>
                  </a:solidFill>
                </a:endParaRPr>
              </a:p>
            </p:txBody>
          </p:sp>
          <p:sp>
            <p:nvSpPr>
              <p:cNvPr id="137" name="Объект 6"/>
              <p:cNvSpPr txBox="1">
                <a:spLocks/>
              </p:cNvSpPr>
              <p:nvPr/>
            </p:nvSpPr>
            <p:spPr>
              <a:xfrm>
                <a:off x="2776680" y="3373841"/>
                <a:ext cx="1707844" cy="520798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400" b="1" i="0" kern="1200" cap="all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4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000" b="1" i="0" kern="1200" cap="all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0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sz="1200" cap="none" dirty="0" smtClean="0">
                    <a:solidFill>
                      <a:schemeClr val="accent2"/>
                    </a:solidFill>
                  </a:rPr>
                  <a:t>ФЛАГМАНЫ И ДВОРЕЦ ГОСУСЛУГ:</a:t>
                </a:r>
                <a:endParaRPr lang="ru-RU" sz="1200" cap="none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8" name="Объект 6"/>
              <p:cNvSpPr txBox="1">
                <a:spLocks/>
              </p:cNvSpPr>
              <p:nvPr/>
            </p:nvSpPr>
            <p:spPr>
              <a:xfrm>
                <a:off x="2776680" y="2954726"/>
                <a:ext cx="1284246" cy="274741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400" b="1" i="0" kern="1200" cap="all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4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000" b="1" i="0" kern="1200" cap="all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0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800" kern="120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sz="1200" cap="none" dirty="0" smtClean="0">
                    <a:solidFill>
                      <a:schemeClr val="accent2"/>
                    </a:solidFill>
                  </a:rPr>
                  <a:t>ЦЕНТРЫ:</a:t>
                </a:r>
                <a:endParaRPr lang="ru-RU" sz="1200" cap="none" dirty="0">
                  <a:solidFill>
                    <a:schemeClr val="accent2"/>
                  </a:solidFill>
                </a:endParaRPr>
              </a:p>
            </p:txBody>
          </p:sp>
        </p:grpSp>
        <p:pic>
          <p:nvPicPr>
            <p:cNvPr id="1029" name="Рисунок 102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4132" y="3091087"/>
              <a:ext cx="710038" cy="710038"/>
            </a:xfrm>
            <a:prstGeom prst="rect">
              <a:avLst/>
            </a:prstGeom>
          </p:spPr>
        </p:pic>
      </p:grpSp>
      <p:sp>
        <p:nvSpPr>
          <p:cNvPr id="46" name="Заголовок 6"/>
          <p:cNvSpPr txBox="1">
            <a:spLocks/>
          </p:cNvSpPr>
          <p:nvPr/>
        </p:nvSpPr>
        <p:spPr>
          <a:xfrm>
            <a:off x="1691680" y="271799"/>
            <a:ext cx="3744416" cy="39822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ДОСТУПНОСТЬ УСЛУГ</a:t>
            </a:r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41" y="181973"/>
            <a:ext cx="1589035" cy="1250668"/>
          </a:xfrm>
          <a:prstGeom prst="rect">
            <a:avLst/>
          </a:prstGeom>
        </p:spPr>
      </p:pic>
      <p:sp>
        <p:nvSpPr>
          <p:cNvPr id="63" name="Прямоугольник 62"/>
          <p:cNvSpPr/>
          <p:nvPr/>
        </p:nvSpPr>
        <p:spPr>
          <a:xfrm>
            <a:off x="5412831" y="219257"/>
            <a:ext cx="3536608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бъект 6"/>
          <p:cNvSpPr txBox="1">
            <a:spLocks/>
          </p:cNvSpPr>
          <p:nvPr/>
        </p:nvSpPr>
        <p:spPr>
          <a:xfrm>
            <a:off x="5578202" y="298458"/>
            <a:ext cx="3242270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Территории</a:t>
            </a:r>
            <a:endParaRPr lang="ru-RU" b="0" cap="none" dirty="0">
              <a:solidFill>
                <a:schemeClr val="tx2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91680" y="695825"/>
            <a:ext cx="3605912" cy="45719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91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Объект 6"/>
          <p:cNvSpPr txBox="1">
            <a:spLocks/>
          </p:cNvSpPr>
          <p:nvPr/>
        </p:nvSpPr>
        <p:spPr>
          <a:xfrm>
            <a:off x="6372199" y="298458"/>
            <a:ext cx="2448273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9" name="object 26"/>
          <p:cNvSpPr txBox="1"/>
          <p:nvPr/>
        </p:nvSpPr>
        <p:spPr>
          <a:xfrm>
            <a:off x="459914" y="224748"/>
            <a:ext cx="7856501" cy="747385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defTabSz="457200">
              <a:spcBef>
                <a:spcPct val="0"/>
              </a:spcBef>
            </a:pPr>
            <a:r>
              <a:rPr lang="ru-RU" sz="2400" b="1" spc="-40" dirty="0">
                <a:latin typeface="+mj-lt"/>
                <a:ea typeface="+mj-ea"/>
                <a:cs typeface="+mj-cs"/>
              </a:rPr>
              <a:t>Центр предоставления </a:t>
            </a:r>
            <a:r>
              <a:rPr lang="ru-RU" sz="2400" b="1" spc="-40" dirty="0" err="1" smtClean="0">
                <a:latin typeface="+mj-lt"/>
                <a:ea typeface="+mj-ea"/>
                <a:cs typeface="+mj-cs"/>
              </a:rPr>
              <a:t>госуслуг</a:t>
            </a:r>
            <a:endParaRPr lang="ru-RU" sz="2400" b="1" spc="-40" dirty="0" smtClean="0">
              <a:latin typeface="+mj-lt"/>
              <a:ea typeface="+mj-ea"/>
              <a:cs typeface="+mj-cs"/>
            </a:endParaRPr>
          </a:p>
          <a:p>
            <a:pPr defTabSz="457200">
              <a:spcBef>
                <a:spcPct val="0"/>
              </a:spcBef>
            </a:pPr>
            <a:r>
              <a:rPr lang="ru-RU" sz="2400" b="1" spc="-40" dirty="0" smtClean="0">
                <a:latin typeface="+mj-lt"/>
                <a:ea typeface="+mj-ea"/>
                <a:cs typeface="+mj-cs"/>
              </a:rPr>
              <a:t>района </a:t>
            </a:r>
            <a:r>
              <a:rPr lang="ru-RU" sz="2400" b="1" spc="-40" dirty="0" smtClean="0">
                <a:solidFill>
                  <a:srgbClr val="E74825"/>
                </a:solidFill>
                <a:latin typeface="+mj-lt"/>
                <a:ea typeface="+mj-ea"/>
                <a:cs typeface="+mj-cs"/>
              </a:rPr>
              <a:t>Кузьминки</a:t>
            </a:r>
            <a:endParaRPr lang="ru-RU" sz="2400" b="1" spc="-40" dirty="0">
              <a:solidFill>
                <a:srgbClr val="E74825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" name="object 26"/>
          <p:cNvSpPr txBox="1"/>
          <p:nvPr/>
        </p:nvSpPr>
        <p:spPr>
          <a:xfrm>
            <a:off x="435697" y="1514509"/>
            <a:ext cx="1724388" cy="501164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2400" b="1" baseline="-8258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окон в центре</a:t>
            </a:r>
            <a:endParaRPr lang="ru-RU" sz="2400" b="1" baseline="-8258" dirty="0">
              <a:solidFill>
                <a:srgbClr val="623B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bject 26"/>
          <p:cNvSpPr txBox="1"/>
          <p:nvPr/>
        </p:nvSpPr>
        <p:spPr>
          <a:xfrm>
            <a:off x="433405" y="3678789"/>
            <a:ext cx="1793096" cy="747385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2400" b="1" baseline="-8258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оказанных </a:t>
            </a:r>
            <a:r>
              <a:rPr lang="ru-RU" sz="2400" b="1" baseline="-8258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baseline="-8258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baseline="-8258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 </a:t>
            </a:r>
            <a:r>
              <a:rPr lang="ru-RU" sz="2400" b="1" baseline="-8258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2019 </a:t>
            </a:r>
            <a:r>
              <a:rPr lang="ru-RU" sz="2400" b="1" baseline="-8258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endParaRPr lang="ru-RU" sz="2400" b="1" baseline="-8258" dirty="0">
              <a:solidFill>
                <a:srgbClr val="623B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6"/>
          <p:cNvSpPr txBox="1"/>
          <p:nvPr/>
        </p:nvSpPr>
        <p:spPr>
          <a:xfrm>
            <a:off x="435697" y="2567728"/>
            <a:ext cx="1433233" cy="747385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2400" b="1" baseline="-8258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посетителей за 2019 </a:t>
            </a:r>
            <a:r>
              <a:rPr lang="ru-RU" sz="2400" b="1" baseline="-8258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endParaRPr lang="ru-RU" sz="2400" b="1" baseline="-8258" dirty="0">
              <a:solidFill>
                <a:srgbClr val="623B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6"/>
          <p:cNvSpPr txBox="1"/>
          <p:nvPr/>
        </p:nvSpPr>
        <p:spPr>
          <a:xfrm>
            <a:off x="5412832" y="2567728"/>
            <a:ext cx="2759568" cy="1732270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2400" b="1" baseline="-8258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центре </a:t>
            </a:r>
            <a:r>
              <a:rPr lang="ru-RU" sz="2400" b="1" baseline="-8258" dirty="0" err="1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госуслуг</a:t>
            </a:r>
            <a:r>
              <a:rPr lang="ru-RU" sz="2400" b="1" baseline="-8258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района </a:t>
            </a:r>
            <a:r>
              <a:rPr lang="ru-RU" sz="2400" b="1" baseline="-8258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Кузьминки</a:t>
            </a:r>
            <a:r>
              <a:rPr lang="ru-RU" sz="2400" b="1" baseline="-8258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baseline="-8258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размещаются </a:t>
            </a:r>
            <a:r>
              <a:rPr lang="ru-RU" sz="2400" b="1" baseline="-8258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службы</a:t>
            </a:r>
            <a:r>
              <a:rPr lang="ru-RU" sz="2400" b="1" baseline="-8258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u-RU" sz="2400" b="1" baseline="-8258" dirty="0" smtClean="0">
              <a:solidFill>
                <a:srgbClr val="623B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865"/>
            <a:r>
              <a:rPr lang="ru-RU" sz="2400" b="1" baseline="-8258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 по вопросам миграции ОМВД района Кузьминки УВД России по г. Москве</a:t>
            </a:r>
            <a:endParaRPr lang="ru-RU" sz="1600" i="1" baseline="-8258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1024344"/>
            <a:ext cx="4824536" cy="45719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412831" y="219257"/>
            <a:ext cx="3536608" cy="85080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5578202" y="547345"/>
            <a:ext cx="2664296" cy="1912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Информация о центре</a:t>
            </a:r>
          </a:p>
        </p:txBody>
      </p:sp>
      <p:sp>
        <p:nvSpPr>
          <p:cNvPr id="27" name="object 26"/>
          <p:cNvSpPr txBox="1"/>
          <p:nvPr/>
        </p:nvSpPr>
        <p:spPr>
          <a:xfrm>
            <a:off x="2339752" y="1393762"/>
            <a:ext cx="1724388" cy="747385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4800" b="1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  <a:endParaRPr lang="ru-RU" sz="4800" b="1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979712" y="1776164"/>
            <a:ext cx="276598" cy="0"/>
          </a:xfrm>
          <a:prstGeom prst="straightConnector1">
            <a:avLst/>
          </a:prstGeom>
          <a:ln>
            <a:solidFill>
              <a:srgbClr val="E7482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object 26"/>
          <p:cNvSpPr txBox="1"/>
          <p:nvPr/>
        </p:nvSpPr>
        <p:spPr>
          <a:xfrm>
            <a:off x="2339752" y="2578801"/>
            <a:ext cx="2232248" cy="747385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4800" b="1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291 433</a:t>
            </a:r>
            <a:endParaRPr lang="ru-RU" sz="4800" b="1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1979712" y="2961203"/>
            <a:ext cx="276598" cy="0"/>
          </a:xfrm>
          <a:prstGeom prst="straightConnector1">
            <a:avLst/>
          </a:prstGeom>
          <a:ln>
            <a:solidFill>
              <a:srgbClr val="E7482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bject 26"/>
          <p:cNvSpPr txBox="1"/>
          <p:nvPr/>
        </p:nvSpPr>
        <p:spPr>
          <a:xfrm>
            <a:off x="5412831" y="1525582"/>
            <a:ext cx="1433233" cy="501164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2400" b="1" baseline="-8258" dirty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Площадь </a:t>
            </a:r>
            <a:r>
              <a:rPr lang="ru-RU" sz="2400" b="1" baseline="-8258" dirty="0" smtClean="0">
                <a:solidFill>
                  <a:srgbClr val="623B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</a:t>
            </a:r>
            <a:endParaRPr lang="ru-RU" sz="2400" b="1" baseline="-8258" dirty="0">
              <a:solidFill>
                <a:srgbClr val="623B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26"/>
          <p:cNvSpPr txBox="1"/>
          <p:nvPr/>
        </p:nvSpPr>
        <p:spPr>
          <a:xfrm>
            <a:off x="7078631" y="1416853"/>
            <a:ext cx="2232248" cy="747385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4800" b="1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1133</a:t>
            </a:r>
            <a:r>
              <a:rPr lang="ru-RU" sz="1050" b="1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2400" b="1" baseline="30000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2400" b="1" baseline="30000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6718591" y="1799255"/>
            <a:ext cx="276598" cy="0"/>
          </a:xfrm>
          <a:prstGeom prst="straightConnector1">
            <a:avLst/>
          </a:prstGeom>
          <a:ln>
            <a:solidFill>
              <a:srgbClr val="E7482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bject 26"/>
          <p:cNvSpPr txBox="1"/>
          <p:nvPr/>
        </p:nvSpPr>
        <p:spPr>
          <a:xfrm>
            <a:off x="2376234" y="3669467"/>
            <a:ext cx="2483798" cy="747385"/>
          </a:xfrm>
          <a:prstGeom prst="rect">
            <a:avLst/>
          </a:prstGeom>
        </p:spPr>
        <p:txBody>
          <a:bodyPr vert="horz" wrap="square" lIns="0" tIns="8637" rIns="0" bIns="0" rtlCol="0">
            <a:spAutoFit/>
          </a:bodyPr>
          <a:lstStyle/>
          <a:p>
            <a:pPr marL="19865"/>
            <a:r>
              <a:rPr lang="ru-RU" sz="4800" b="1" dirty="0" smtClean="0">
                <a:solidFill>
                  <a:srgbClr val="E748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333 323</a:t>
            </a:r>
            <a:endParaRPr lang="ru-RU" sz="4800" b="1" dirty="0">
              <a:solidFill>
                <a:srgbClr val="E7482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2016194" y="4051869"/>
            <a:ext cx="276598" cy="0"/>
          </a:xfrm>
          <a:prstGeom prst="straightConnector1">
            <a:avLst/>
          </a:prstGeom>
          <a:ln>
            <a:solidFill>
              <a:srgbClr val="E7482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76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142" y="2723521"/>
            <a:ext cx="1378805" cy="13788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640" y="948702"/>
            <a:ext cx="992419" cy="9924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267" y="760835"/>
            <a:ext cx="1368152" cy="1368152"/>
          </a:xfrm>
          <a:prstGeom prst="rect">
            <a:avLst/>
          </a:prstGeom>
        </p:spPr>
      </p:pic>
      <p:grpSp>
        <p:nvGrpSpPr>
          <p:cNvPr id="75" name="Группа 40"/>
          <p:cNvGrpSpPr/>
          <p:nvPr/>
        </p:nvGrpSpPr>
        <p:grpSpPr>
          <a:xfrm>
            <a:off x="7236296" y="197313"/>
            <a:ext cx="1907704" cy="540668"/>
            <a:chOff x="6138902" y="-1136662"/>
            <a:chExt cx="2370228" cy="792088"/>
          </a:xfrm>
          <a:solidFill>
            <a:schemeClr val="bg1"/>
          </a:solidFill>
        </p:grpSpPr>
        <p:sp>
          <p:nvSpPr>
            <p:cNvPr id="76" name="Нашивка 12"/>
            <p:cNvSpPr/>
            <p:nvPr/>
          </p:nvSpPr>
          <p:spPr>
            <a:xfrm>
              <a:off x="6138902" y="-1136662"/>
              <a:ext cx="792088" cy="792088"/>
            </a:xfrm>
            <a:prstGeom prst="chevron">
              <a:avLst>
                <a:gd name="adj" fmla="val 4064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 b="1">
                <a:solidFill>
                  <a:schemeClr val="accent1"/>
                </a:solidFill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6516216" y="-1136662"/>
              <a:ext cx="1992914" cy="7920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 b="1">
                <a:solidFill>
                  <a:schemeClr val="accent1"/>
                </a:solidFill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6023113" y="-15902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79" name="Заголовок 1"/>
          <p:cNvSpPr>
            <a:spLocks noGrp="1"/>
          </p:cNvSpPr>
          <p:nvPr>
            <p:ph type="title"/>
          </p:nvPr>
        </p:nvSpPr>
        <p:spPr>
          <a:xfrm>
            <a:off x="467544" y="250456"/>
            <a:ext cx="4832380" cy="464761"/>
          </a:xfrm>
        </p:spPr>
        <p:txBody>
          <a:bodyPr>
            <a:normAutofit/>
          </a:bodyPr>
          <a:lstStyle/>
          <a:p>
            <a:pPr>
              <a:lnSpc>
                <a:spcPts val="3040"/>
              </a:lnSpc>
            </a:pPr>
            <a:r>
              <a:rPr lang="ru-RU" sz="2400" smtClean="0"/>
              <a:t>ВАЖНЫЕ </a:t>
            </a:r>
            <a:r>
              <a:rPr lang="ru-RU" sz="2400" dirty="0"/>
              <a:t>УСЛУГИ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467543" y="694331"/>
            <a:ext cx="4920541" cy="47214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3" name="Рисунок 8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88" name="Прямоугольник 87"/>
          <p:cNvSpPr/>
          <p:nvPr/>
        </p:nvSpPr>
        <p:spPr>
          <a:xfrm>
            <a:off x="5412831" y="219257"/>
            <a:ext cx="3536608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бъект 6"/>
          <p:cNvSpPr txBox="1">
            <a:spLocks/>
          </p:cNvSpPr>
          <p:nvPr/>
        </p:nvSpPr>
        <p:spPr>
          <a:xfrm>
            <a:off x="5578202" y="298458"/>
            <a:ext cx="3242270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Новые важные услуги</a:t>
            </a: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813" y="2839258"/>
            <a:ext cx="1190036" cy="11940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142" y="1021913"/>
            <a:ext cx="1342852" cy="845997"/>
          </a:xfrm>
          <a:prstGeom prst="rect">
            <a:avLst/>
          </a:prstGeom>
        </p:spPr>
      </p:pic>
      <p:sp>
        <p:nvSpPr>
          <p:cNvPr id="19" name="Объект 6"/>
          <p:cNvSpPr txBox="1">
            <a:spLocks/>
          </p:cNvSpPr>
          <p:nvPr/>
        </p:nvSpPr>
        <p:spPr>
          <a:xfrm>
            <a:off x="6421142" y="1997424"/>
            <a:ext cx="2306384" cy="51987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000" cap="none" dirty="0">
                <a:solidFill>
                  <a:srgbClr val="623B2A"/>
                </a:solidFill>
              </a:rPr>
              <a:t>Замена и выдача российских национальных водительских удостоверений и международных водительских удостоверений </a:t>
            </a:r>
          </a:p>
        </p:txBody>
      </p:sp>
      <p:sp>
        <p:nvSpPr>
          <p:cNvPr id="22" name="Объект 6"/>
          <p:cNvSpPr txBox="1">
            <a:spLocks/>
          </p:cNvSpPr>
          <p:nvPr/>
        </p:nvSpPr>
        <p:spPr>
          <a:xfrm>
            <a:off x="2927813" y="1997424"/>
            <a:ext cx="3216506" cy="71834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4400">
              <a:spcBef>
                <a:spcPts val="0"/>
              </a:spcBef>
              <a:buNone/>
              <a:defRPr/>
            </a:pPr>
            <a:r>
              <a:rPr lang="ru-RU" sz="1000" cap="none" dirty="0">
                <a:solidFill>
                  <a:srgbClr val="623B2A"/>
                </a:solidFill>
              </a:rPr>
              <a:t>Государственная регистрация юридических лиц, физических лиц в качестве индивидуальных предпринимателей и крестьянских (фермерских) хозяйств </a:t>
            </a:r>
            <a:r>
              <a:rPr lang="ru-RU" sz="1000" b="0" cap="none" dirty="0" smtClean="0">
                <a:solidFill>
                  <a:srgbClr val="623B2A"/>
                </a:solidFill>
              </a:rPr>
              <a:t>(во флагманских офисах, Дворце </a:t>
            </a:r>
            <a:r>
              <a:rPr lang="ru-RU" sz="1000" b="0" cap="none" dirty="0" err="1" smtClean="0">
                <a:solidFill>
                  <a:srgbClr val="623B2A"/>
                </a:solidFill>
              </a:rPr>
              <a:t>госуслуг</a:t>
            </a:r>
            <a:r>
              <a:rPr lang="ru-RU" sz="1000" b="0" cap="none" dirty="0" smtClean="0">
                <a:solidFill>
                  <a:srgbClr val="623B2A"/>
                </a:solidFill>
              </a:rPr>
              <a:t>, и центре </a:t>
            </a:r>
            <a:r>
              <a:rPr lang="ru-RU" sz="1000" b="0" cap="none" dirty="0" err="1" smtClean="0">
                <a:solidFill>
                  <a:srgbClr val="623B2A"/>
                </a:solidFill>
              </a:rPr>
              <a:t>госуслуг</a:t>
            </a:r>
            <a:r>
              <a:rPr lang="ru-RU" sz="1000" b="0" cap="none" dirty="0" smtClean="0">
                <a:solidFill>
                  <a:srgbClr val="623B2A"/>
                </a:solidFill>
              </a:rPr>
              <a:t> района </a:t>
            </a:r>
            <a:r>
              <a:rPr lang="ru-RU" sz="1000" b="0" cap="none" dirty="0" err="1" smtClean="0">
                <a:solidFill>
                  <a:srgbClr val="623B2A"/>
                </a:solidFill>
              </a:rPr>
              <a:t>Басманный</a:t>
            </a:r>
            <a:r>
              <a:rPr lang="ru-RU" sz="1000" b="0" cap="none" dirty="0" smtClean="0">
                <a:solidFill>
                  <a:srgbClr val="623B2A"/>
                </a:solidFill>
              </a:rPr>
              <a:t>)</a:t>
            </a:r>
            <a:endParaRPr lang="ru-RU" sz="1000" b="0" cap="none" dirty="0">
              <a:solidFill>
                <a:srgbClr val="623B2A"/>
              </a:solidFill>
            </a:endParaRPr>
          </a:p>
        </p:txBody>
      </p:sp>
      <p:sp>
        <p:nvSpPr>
          <p:cNvPr id="23" name="Объект 6"/>
          <p:cNvSpPr txBox="1">
            <a:spLocks/>
          </p:cNvSpPr>
          <p:nvPr/>
        </p:nvSpPr>
        <p:spPr>
          <a:xfrm>
            <a:off x="6438291" y="4011910"/>
            <a:ext cx="1831268" cy="40430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4400">
              <a:spcBef>
                <a:spcPts val="0"/>
              </a:spcBef>
              <a:buNone/>
              <a:defRPr/>
            </a:pPr>
            <a:r>
              <a:rPr lang="ru-RU" sz="1000" cap="none" dirty="0" smtClean="0">
                <a:solidFill>
                  <a:srgbClr val="623B2A"/>
                </a:solidFill>
              </a:rPr>
              <a:t>Оформление </a:t>
            </a:r>
            <a:r>
              <a:rPr lang="ru-RU" sz="1000" cap="none" dirty="0">
                <a:solidFill>
                  <a:srgbClr val="623B2A"/>
                </a:solidFill>
              </a:rPr>
              <a:t>полиса ОМС нового образца в форме пластиковой карты</a:t>
            </a:r>
          </a:p>
        </p:txBody>
      </p:sp>
      <p:sp>
        <p:nvSpPr>
          <p:cNvPr id="24" name="Объект 6"/>
          <p:cNvSpPr txBox="1">
            <a:spLocks/>
          </p:cNvSpPr>
          <p:nvPr/>
        </p:nvSpPr>
        <p:spPr>
          <a:xfrm>
            <a:off x="2917403" y="4011910"/>
            <a:ext cx="2348179" cy="37417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000" cap="none" dirty="0">
                <a:solidFill>
                  <a:srgbClr val="623B2A"/>
                </a:solidFill>
              </a:rPr>
              <a:t>Регистрация автомототранспортных средств и прицепов к ним </a:t>
            </a:r>
            <a:r>
              <a:rPr lang="ru-RU" sz="1000" cap="none" dirty="0" smtClean="0">
                <a:solidFill>
                  <a:srgbClr val="623B2A"/>
                </a:solidFill>
              </a:rPr>
              <a:t/>
            </a:r>
            <a:br>
              <a:rPr lang="ru-RU" sz="1000" cap="none" dirty="0" smtClean="0">
                <a:solidFill>
                  <a:srgbClr val="623B2A"/>
                </a:solidFill>
              </a:rPr>
            </a:br>
            <a:r>
              <a:rPr lang="ru-RU" sz="1000" b="0" cap="none" dirty="0" smtClean="0">
                <a:solidFill>
                  <a:srgbClr val="623B2A"/>
                </a:solidFill>
              </a:rPr>
              <a:t>(</a:t>
            </a:r>
            <a:r>
              <a:rPr lang="ru-RU" sz="1000" b="0" cap="none" dirty="0">
                <a:solidFill>
                  <a:srgbClr val="623B2A"/>
                </a:solidFill>
              </a:rPr>
              <a:t>во флагманских офисах</a:t>
            </a:r>
            <a:r>
              <a:rPr lang="ru-RU" sz="1000" b="0" cap="none" dirty="0" smtClean="0">
                <a:solidFill>
                  <a:srgbClr val="623B2A"/>
                </a:solidFill>
              </a:rPr>
              <a:t>)</a:t>
            </a:r>
            <a:endParaRPr lang="ru-RU" sz="1000" b="0" cap="none" dirty="0">
              <a:solidFill>
                <a:srgbClr val="623B2A"/>
              </a:solidFill>
            </a:endParaRPr>
          </a:p>
        </p:txBody>
      </p:sp>
      <p:sp>
        <p:nvSpPr>
          <p:cNvPr id="25" name="Объект 6"/>
          <p:cNvSpPr txBox="1">
            <a:spLocks/>
          </p:cNvSpPr>
          <p:nvPr/>
        </p:nvSpPr>
        <p:spPr>
          <a:xfrm>
            <a:off x="624520" y="4011910"/>
            <a:ext cx="2303293" cy="42688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4400">
              <a:spcBef>
                <a:spcPts val="0"/>
              </a:spcBef>
              <a:buNone/>
              <a:defRPr/>
            </a:pPr>
            <a:r>
              <a:rPr lang="ru-RU" sz="1000" cap="none" dirty="0">
                <a:solidFill>
                  <a:srgbClr val="623B2A"/>
                </a:solidFill>
              </a:rPr>
              <a:t>Регистрация рождения, </a:t>
            </a:r>
            <a:br>
              <a:rPr lang="ru-RU" sz="1000" cap="none" dirty="0">
                <a:solidFill>
                  <a:srgbClr val="623B2A"/>
                </a:solidFill>
              </a:rPr>
            </a:br>
            <a:r>
              <a:rPr lang="ru-RU" sz="1000" cap="none" dirty="0" smtClean="0">
                <a:solidFill>
                  <a:srgbClr val="623B2A"/>
                </a:solidFill>
              </a:rPr>
              <a:t>рождения с установлением отцовства </a:t>
            </a:r>
            <a:r>
              <a:rPr lang="ru-RU" sz="1000" cap="none" dirty="0">
                <a:solidFill>
                  <a:srgbClr val="623B2A"/>
                </a:solidFill>
              </a:rPr>
              <a:t>и </a:t>
            </a:r>
            <a:r>
              <a:rPr lang="ru-RU" sz="1000" cap="none" dirty="0" smtClean="0">
                <a:solidFill>
                  <a:srgbClr val="623B2A"/>
                </a:solidFill>
              </a:rPr>
              <a:t>регистрация смерти</a:t>
            </a:r>
            <a:endParaRPr lang="ru-RU" sz="1000" cap="none" dirty="0">
              <a:solidFill>
                <a:srgbClr val="623B2A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267" y="2848734"/>
            <a:ext cx="731720" cy="1024408"/>
          </a:xfrm>
          <a:prstGeom prst="rect">
            <a:avLst/>
          </a:prstGeom>
        </p:spPr>
      </p:pic>
      <p:sp>
        <p:nvSpPr>
          <p:cNvPr id="26" name="Объект 6"/>
          <p:cNvSpPr txBox="1">
            <a:spLocks/>
          </p:cNvSpPr>
          <p:nvPr/>
        </p:nvSpPr>
        <p:spPr>
          <a:xfrm>
            <a:off x="625922" y="1997424"/>
            <a:ext cx="1713830" cy="51987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4400">
              <a:spcBef>
                <a:spcPts val="0"/>
              </a:spcBef>
              <a:buNone/>
              <a:defRPr/>
            </a:pPr>
            <a:r>
              <a:rPr lang="ru-RU" sz="1000" cap="none" dirty="0">
                <a:solidFill>
                  <a:srgbClr val="623B2A"/>
                </a:solidFill>
              </a:rPr>
              <a:t>Р</a:t>
            </a:r>
            <a:r>
              <a:rPr lang="ru-RU" sz="1000" cap="none" dirty="0" smtClean="0">
                <a:solidFill>
                  <a:srgbClr val="623B2A"/>
                </a:solidFill>
              </a:rPr>
              <a:t>егистрация прав </a:t>
            </a:r>
            <a:r>
              <a:rPr lang="ru-RU" sz="1000" cap="none" dirty="0">
                <a:solidFill>
                  <a:srgbClr val="623B2A"/>
                </a:solidFill>
              </a:rPr>
              <a:t>собственности на объекты недвижимости по России </a:t>
            </a:r>
            <a:r>
              <a:rPr lang="ru-RU" sz="1000" b="0" cap="none" dirty="0">
                <a:solidFill>
                  <a:srgbClr val="623B2A"/>
                </a:solidFill>
              </a:rPr>
              <a:t>(во Дворце </a:t>
            </a:r>
            <a:r>
              <a:rPr lang="ru-RU" sz="1000" b="0" cap="none" dirty="0" err="1">
                <a:solidFill>
                  <a:srgbClr val="623B2A"/>
                </a:solidFill>
              </a:rPr>
              <a:t>госуслуг</a:t>
            </a:r>
            <a:r>
              <a:rPr lang="ru-RU" sz="1000" b="0" cap="none" dirty="0">
                <a:solidFill>
                  <a:srgbClr val="623B2A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3192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023" y="2232556"/>
            <a:ext cx="1225676" cy="984371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112" y="3566034"/>
            <a:ext cx="889274" cy="892279"/>
          </a:xfrm>
          <a:prstGeom prst="rect">
            <a:avLst/>
          </a:prstGeom>
        </p:spPr>
      </p:pic>
      <p:pic>
        <p:nvPicPr>
          <p:cNvPr id="76" name="Рисунок 7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087" y="1021867"/>
            <a:ext cx="951063" cy="947861"/>
          </a:xfrm>
          <a:prstGeom prst="rect">
            <a:avLst/>
          </a:prstGeom>
        </p:spPr>
      </p:pic>
      <p:grpSp>
        <p:nvGrpSpPr>
          <p:cNvPr id="88" name="Группа 40"/>
          <p:cNvGrpSpPr/>
          <p:nvPr/>
        </p:nvGrpSpPr>
        <p:grpSpPr>
          <a:xfrm>
            <a:off x="7236296" y="197313"/>
            <a:ext cx="1907704" cy="540668"/>
            <a:chOff x="6138902" y="-1136662"/>
            <a:chExt cx="2370228" cy="792088"/>
          </a:xfrm>
          <a:solidFill>
            <a:schemeClr val="bg1"/>
          </a:solidFill>
        </p:grpSpPr>
        <p:sp>
          <p:nvSpPr>
            <p:cNvPr id="89" name="Нашивка 12"/>
            <p:cNvSpPr/>
            <p:nvPr/>
          </p:nvSpPr>
          <p:spPr>
            <a:xfrm>
              <a:off x="6138902" y="-1136662"/>
              <a:ext cx="792088" cy="792088"/>
            </a:xfrm>
            <a:prstGeom prst="chevron">
              <a:avLst>
                <a:gd name="adj" fmla="val 4064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 b="1">
                <a:solidFill>
                  <a:schemeClr val="accent1"/>
                </a:solidFill>
              </a:endParaRP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6516216" y="-1136662"/>
              <a:ext cx="1992914" cy="7920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 b="1">
                <a:solidFill>
                  <a:schemeClr val="accent1"/>
                </a:solidFill>
              </a:endParaRPr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6023113" y="-159026"/>
            <a:ext cx="914400" cy="9144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/>
          <a:p>
            <a:endParaRPr lang="ru-RU" sz="1400" b="1" i="0" cap="all" dirty="0" smtClean="0">
              <a:solidFill>
                <a:schemeClr val="accent1"/>
              </a:solidFill>
            </a:endParaRPr>
          </a:p>
        </p:txBody>
      </p:sp>
      <p:sp>
        <p:nvSpPr>
          <p:cNvPr id="111" name="Заголовок 1"/>
          <p:cNvSpPr>
            <a:spLocks noGrp="1"/>
          </p:cNvSpPr>
          <p:nvPr>
            <p:ph type="title"/>
          </p:nvPr>
        </p:nvSpPr>
        <p:spPr>
          <a:xfrm>
            <a:off x="467544" y="250456"/>
            <a:ext cx="4832380" cy="464761"/>
          </a:xfrm>
        </p:spPr>
        <p:txBody>
          <a:bodyPr>
            <a:normAutofit/>
          </a:bodyPr>
          <a:lstStyle/>
          <a:p>
            <a:pPr>
              <a:lnSpc>
                <a:spcPts val="3040"/>
              </a:lnSpc>
            </a:pPr>
            <a:r>
              <a:rPr lang="ru-RU" sz="2400" dirty="0" smtClean="0"/>
              <a:t>ЖИЗНЕННЫЕ СИТУАЦИИ</a:t>
            </a:r>
            <a:endParaRPr lang="ru-RU" sz="2400" dirty="0"/>
          </a:p>
        </p:txBody>
      </p:sp>
      <p:sp>
        <p:nvSpPr>
          <p:cNvPr id="112" name="Прямоугольник 111"/>
          <p:cNvSpPr/>
          <p:nvPr/>
        </p:nvSpPr>
        <p:spPr>
          <a:xfrm>
            <a:off x="467543" y="694331"/>
            <a:ext cx="4920541" cy="47214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3" name="Рисунок 1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114" name="Прямоугольник 113"/>
          <p:cNvSpPr/>
          <p:nvPr/>
        </p:nvSpPr>
        <p:spPr>
          <a:xfrm>
            <a:off x="5412831" y="219257"/>
            <a:ext cx="3536608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бъект 6"/>
          <p:cNvSpPr txBox="1">
            <a:spLocks/>
          </p:cNvSpPr>
          <p:nvPr/>
        </p:nvSpPr>
        <p:spPr>
          <a:xfrm>
            <a:off x="5578202" y="298458"/>
            <a:ext cx="3242270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Услуги «одним пакетом»</a:t>
            </a:r>
            <a:endParaRPr lang="ru-RU" b="0" cap="none" dirty="0">
              <a:solidFill>
                <a:schemeClr val="tx2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343912"/>
              </p:ext>
            </p:extLst>
          </p:nvPr>
        </p:nvGraphicFramePr>
        <p:xfrm>
          <a:off x="471581" y="1046926"/>
          <a:ext cx="8477859" cy="3613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5953">
                  <a:extLst>
                    <a:ext uri="{9D8B030D-6E8A-4147-A177-3AD203B41FA5}">
                      <a16:colId xmlns="" xmlns:a16="http://schemas.microsoft.com/office/drawing/2014/main" val="798597299"/>
                    </a:ext>
                  </a:extLst>
                </a:gridCol>
                <a:gridCol w="2825953">
                  <a:extLst>
                    <a:ext uri="{9D8B030D-6E8A-4147-A177-3AD203B41FA5}">
                      <a16:colId xmlns="" xmlns:a16="http://schemas.microsoft.com/office/drawing/2014/main" val="2860210907"/>
                    </a:ext>
                  </a:extLst>
                </a:gridCol>
                <a:gridCol w="2825953">
                  <a:extLst>
                    <a:ext uri="{9D8B030D-6E8A-4147-A177-3AD203B41FA5}">
                      <a16:colId xmlns="" xmlns:a16="http://schemas.microsoft.com/office/drawing/2014/main" val="2549453107"/>
                    </a:ext>
                  </a:extLst>
                </a:gridCol>
              </a:tblGrid>
              <a:tr h="12043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Приобретение</a:t>
                      </a:r>
                      <a:r>
                        <a:rPr lang="en-US" sz="14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жилья</a:t>
                      </a:r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Я потерял</a:t>
                      </a:r>
                      <a:r>
                        <a:rPr lang="en-US" sz="14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документы</a:t>
                      </a:r>
                      <a:endParaRPr lang="ru-RU" sz="1400" b="0" dirty="0" smtClean="0"/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Перемена имени</a:t>
                      </a:r>
                      <a:endParaRPr lang="ru-RU" sz="1400" b="0" dirty="0" smtClean="0"/>
                    </a:p>
                  </a:txBody>
                  <a:tcPr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8943569"/>
                  </a:ext>
                </a:extLst>
              </a:tr>
              <a:tr h="12043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Смена места</a:t>
                      </a:r>
                      <a:r>
                        <a:rPr lang="en-US" sz="14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жительства</a:t>
                      </a:r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Я оплачиваю</a:t>
                      </a:r>
                      <a:r>
                        <a:rPr lang="en-US" sz="14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налоги</a:t>
                      </a:r>
                      <a:endParaRPr lang="ru-RU" sz="1400" b="0" dirty="0" smtClean="0"/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Рождение</a:t>
                      </a:r>
                      <a:r>
                        <a:rPr lang="en-US" sz="14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ребёнка</a:t>
                      </a:r>
                      <a:endParaRPr lang="ru-RU" sz="1400" b="0" dirty="0" smtClean="0"/>
                    </a:p>
                  </a:txBody>
                  <a:tcPr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16477052"/>
                  </a:ext>
                </a:extLst>
              </a:tr>
              <a:tr h="120435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Оформление</a:t>
                      </a:r>
                      <a:r>
                        <a:rPr lang="en-US" sz="14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наследства</a:t>
                      </a:r>
                      <a:endParaRPr lang="ru-RU" sz="1400" b="0" dirty="0" smtClean="0"/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Я − автомобилист</a:t>
                      </a:r>
                      <a:endParaRPr lang="ru-RU" sz="1400" b="0" dirty="0" smtClean="0"/>
                    </a:p>
                  </a:txBody>
                  <a:tcPr anchor="b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Многодетная</a:t>
                      </a:r>
                      <a:r>
                        <a:rPr lang="en-US" sz="1400" b="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400" b="0" dirty="0" smtClean="0">
                          <a:solidFill>
                            <a:schemeClr val="tx2"/>
                          </a:solidFill>
                        </a:rPr>
                        <a:t>семья</a:t>
                      </a:r>
                      <a:endParaRPr lang="ru-RU" sz="1400" b="0" dirty="0" smtClean="0"/>
                    </a:p>
                  </a:txBody>
                  <a:tcPr anchor="b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14980883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201" y="2341898"/>
            <a:ext cx="871364" cy="87136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169" y="3469892"/>
            <a:ext cx="930316" cy="93345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485" y="923632"/>
            <a:ext cx="1076885" cy="108052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62" y="880405"/>
            <a:ext cx="1174451" cy="117445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51" y="2201498"/>
            <a:ext cx="1144821" cy="11448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62" y="3600586"/>
            <a:ext cx="779641" cy="82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43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бъект 6"/>
          <p:cNvSpPr txBox="1">
            <a:spLocks/>
          </p:cNvSpPr>
          <p:nvPr/>
        </p:nvSpPr>
        <p:spPr>
          <a:xfrm>
            <a:off x="1691680" y="2240701"/>
            <a:ext cx="1719705" cy="40155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Предварительная</a:t>
            </a:r>
            <a:br>
              <a:rPr lang="ru-RU" b="0" cap="none" dirty="0" smtClean="0">
                <a:solidFill>
                  <a:schemeClr val="tx2"/>
                </a:solidFill>
              </a:rPr>
            </a:br>
            <a:r>
              <a:rPr lang="ru-RU" b="0" cap="none" dirty="0" smtClean="0">
                <a:solidFill>
                  <a:schemeClr val="tx2"/>
                </a:solidFill>
              </a:rPr>
              <a:t>запись</a:t>
            </a:r>
            <a:endParaRPr lang="ru-RU" b="0" cap="none" dirty="0">
              <a:solidFill>
                <a:schemeClr val="tx2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069888" y="2189802"/>
            <a:ext cx="2159422" cy="523220"/>
          </a:xfrm>
          <a:prstGeom prst="rect">
            <a:avLst/>
          </a:prstGeom>
        </p:spPr>
        <p:txBody>
          <a:bodyPr wrap="square" lIns="0" anchor="ctr">
            <a:spAutoFit/>
          </a:bodyPr>
          <a:lstStyle/>
          <a:p>
            <a:pPr defTabSz="457200">
              <a:spcBef>
                <a:spcPct val="20000"/>
              </a:spcBef>
            </a:pPr>
            <a:r>
              <a:rPr lang="ru-RU" sz="1400" dirty="0">
                <a:solidFill>
                  <a:schemeClr val="tx2"/>
                </a:solidFill>
              </a:rPr>
              <a:t>Уведомление </a:t>
            </a:r>
            <a:br>
              <a:rPr lang="ru-RU" sz="1400" dirty="0">
                <a:solidFill>
                  <a:schemeClr val="tx2"/>
                </a:solidFill>
              </a:rPr>
            </a:br>
            <a:r>
              <a:rPr lang="ru-RU" sz="1400" dirty="0">
                <a:solidFill>
                  <a:schemeClr val="tx2"/>
                </a:solidFill>
              </a:rPr>
              <a:t>о готовности документов</a:t>
            </a:r>
          </a:p>
        </p:txBody>
      </p:sp>
      <p:sp>
        <p:nvSpPr>
          <p:cNvPr id="29" name="Объект 6"/>
          <p:cNvSpPr txBox="1">
            <a:spLocks/>
          </p:cNvSpPr>
          <p:nvPr/>
        </p:nvSpPr>
        <p:spPr>
          <a:xfrm>
            <a:off x="6634465" y="2202326"/>
            <a:ext cx="2087415" cy="47831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Онлайн-мониторинг загруженности центров</a:t>
            </a: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58" name="Рисунок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63" name="Заголовок 6"/>
          <p:cNvSpPr txBox="1">
            <a:spLocks/>
          </p:cNvSpPr>
          <p:nvPr/>
        </p:nvSpPr>
        <p:spPr>
          <a:xfrm>
            <a:off x="1691680" y="271799"/>
            <a:ext cx="3744416" cy="398224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85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УПРАВЛЕНИЕ ОЧЕРЕДЯМИ</a:t>
            </a:r>
          </a:p>
        </p:txBody>
      </p:sp>
      <p:pic>
        <p:nvPicPr>
          <p:cNvPr id="66" name="Рисунок 6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835" y="117231"/>
            <a:ext cx="1553651" cy="1327151"/>
          </a:xfrm>
          <a:prstGeom prst="rect">
            <a:avLst/>
          </a:prstGeom>
        </p:spPr>
      </p:pic>
      <p:grpSp>
        <p:nvGrpSpPr>
          <p:cNvPr id="19" name="Группа 18"/>
          <p:cNvGrpSpPr/>
          <p:nvPr/>
        </p:nvGrpSpPr>
        <p:grpSpPr>
          <a:xfrm>
            <a:off x="4203629" y="2787774"/>
            <a:ext cx="3046941" cy="1509015"/>
            <a:chOff x="3203338" y="2931789"/>
            <a:chExt cx="3681894" cy="1823479"/>
          </a:xfrm>
        </p:grpSpPr>
        <p:sp>
          <p:nvSpPr>
            <p:cNvPr id="13" name="Объект 6"/>
            <p:cNvSpPr txBox="1">
              <a:spLocks/>
            </p:cNvSpPr>
            <p:nvPr/>
          </p:nvSpPr>
          <p:spPr>
            <a:xfrm>
              <a:off x="3203338" y="4076532"/>
              <a:ext cx="2434710" cy="678736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400" b="1" i="0" kern="1200" cap="all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000" b="1" i="0" kern="1200" cap="all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914400">
                <a:lnSpc>
                  <a:spcPct val="80000"/>
                </a:lnSpc>
                <a:buNone/>
              </a:pPr>
              <a:endParaRPr lang="ru-RU" sz="2800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2941" y="2931789"/>
              <a:ext cx="1229716" cy="1221117"/>
            </a:xfrm>
            <a:prstGeom prst="rect">
              <a:avLst/>
            </a:prstGeom>
          </p:spPr>
        </p:pic>
        <p:sp>
          <p:nvSpPr>
            <p:cNvPr id="94" name="Объект 6"/>
            <p:cNvSpPr txBox="1">
              <a:spLocks/>
            </p:cNvSpPr>
            <p:nvPr/>
          </p:nvSpPr>
          <p:spPr>
            <a:xfrm>
              <a:off x="3242940" y="4320649"/>
              <a:ext cx="2395108" cy="182099"/>
            </a:xfrm>
            <a:prstGeom prst="rect">
              <a:avLst/>
            </a:prstGeom>
          </p:spPr>
          <p:txBody>
            <a:bodyPr vert="horz" lIns="0" tIns="0" rIns="0" bIns="0" rtlCol="0" anchor="t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400" b="1" i="0" kern="1200" cap="all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000" b="1" i="0" kern="1200" cap="all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ru-RU" sz="2000" dirty="0">
                  <a:solidFill>
                    <a:srgbClr val="E74825"/>
                  </a:solidFill>
                </a:rPr>
                <a:t>&lt; 1% </a:t>
              </a:r>
              <a:r>
                <a:rPr lang="ru-RU" b="0" cap="none" dirty="0" smtClean="0">
                  <a:solidFill>
                    <a:schemeClr val="tx2"/>
                  </a:solidFill>
                </a:rPr>
                <a:t>посетителей</a:t>
              </a:r>
              <a:endParaRPr lang="ru-RU" b="0" cap="none" dirty="0">
                <a:solidFill>
                  <a:schemeClr val="tx2"/>
                </a:solidFill>
              </a:endParaRPr>
            </a:p>
          </p:txBody>
        </p:sp>
        <p:sp>
          <p:nvSpPr>
            <p:cNvPr id="95" name="Объект 6"/>
            <p:cNvSpPr txBox="1">
              <a:spLocks/>
            </p:cNvSpPr>
            <p:nvPr/>
          </p:nvSpPr>
          <p:spPr>
            <a:xfrm>
              <a:off x="4245575" y="3730737"/>
              <a:ext cx="1103925" cy="401907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400" b="1" i="0" kern="1200" cap="all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000" b="1" i="0" kern="1200" cap="all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70000"/>
                </a:lnSpc>
                <a:buNone/>
              </a:pPr>
              <a:r>
                <a:rPr lang="en-US" sz="2000" cap="none" dirty="0">
                  <a:solidFill>
                    <a:srgbClr val="E74825"/>
                  </a:solidFill>
                </a:rPr>
                <a:t>&gt;15</a:t>
              </a:r>
              <a:r>
                <a:rPr lang="ru-RU" sz="2000" cap="none" dirty="0">
                  <a:solidFill>
                    <a:srgbClr val="E74825"/>
                  </a:solidFill>
                </a:rPr>
                <a:t> </a:t>
              </a:r>
              <a:r>
                <a:rPr lang="ru-RU" sz="1600" cap="none" dirty="0">
                  <a:solidFill>
                    <a:srgbClr val="E74825"/>
                  </a:solidFill>
                </a:rPr>
                <a:t>минут</a:t>
              </a:r>
              <a:endParaRPr lang="ru-RU" sz="2000" cap="none" dirty="0">
                <a:solidFill>
                  <a:srgbClr val="E74825"/>
                </a:solidFill>
              </a:endParaRPr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2290" y="3735785"/>
              <a:ext cx="496219" cy="538451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52547" y="2963979"/>
              <a:ext cx="1232685" cy="1224065"/>
            </a:xfrm>
            <a:prstGeom prst="rect">
              <a:avLst/>
            </a:prstGeom>
          </p:spPr>
        </p:pic>
        <p:sp>
          <p:nvSpPr>
            <p:cNvPr id="96" name="Объект 6"/>
            <p:cNvSpPr txBox="1">
              <a:spLocks/>
            </p:cNvSpPr>
            <p:nvPr/>
          </p:nvSpPr>
          <p:spPr>
            <a:xfrm>
              <a:off x="5677649" y="4442498"/>
              <a:ext cx="992256" cy="242002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400" b="1" i="0" kern="1200" cap="all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000" b="1" i="0" kern="1200" cap="all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0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8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914400">
                <a:lnSpc>
                  <a:spcPct val="80000"/>
                </a:lnSpc>
                <a:buNone/>
              </a:pPr>
              <a:r>
                <a:rPr lang="ru-RU" b="0" cap="none" dirty="0">
                  <a:solidFill>
                    <a:schemeClr val="tx2"/>
                  </a:solidFill>
                </a:rPr>
                <a:t>в подарок</a:t>
              </a:r>
            </a:p>
          </p:txBody>
        </p:sp>
      </p:grp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191"/>
          <a:stretch/>
        </p:blipFill>
        <p:spPr>
          <a:xfrm>
            <a:off x="1830909" y="1171450"/>
            <a:ext cx="1141900" cy="10183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870" y="1158589"/>
            <a:ext cx="1017502" cy="102466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2140" y="1224603"/>
            <a:ext cx="1162758" cy="1016098"/>
          </a:xfrm>
          <a:prstGeom prst="rect">
            <a:avLst/>
          </a:prstGeom>
        </p:spPr>
      </p:pic>
      <p:sp>
        <p:nvSpPr>
          <p:cNvPr id="97" name="Прямоугольник 96"/>
          <p:cNvSpPr/>
          <p:nvPr/>
        </p:nvSpPr>
        <p:spPr>
          <a:xfrm>
            <a:off x="5412831" y="219257"/>
            <a:ext cx="3536608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1691680" y="695825"/>
            <a:ext cx="3605912" cy="45719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90061" y="4012469"/>
            <a:ext cx="2937278" cy="71731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400" dirty="0">
                <a:solidFill>
                  <a:schemeClr val="tx2"/>
                </a:solidFill>
              </a:rPr>
              <a:t>Возможность оформления </a:t>
            </a:r>
            <a:r>
              <a:rPr lang="ru-RU" sz="1400" dirty="0" smtClean="0">
                <a:solidFill>
                  <a:schemeClr val="tx2"/>
                </a:solidFill>
              </a:rPr>
              <a:t/>
            </a:r>
            <a:br>
              <a:rPr lang="ru-RU" sz="1400" dirty="0" smtClean="0">
                <a:solidFill>
                  <a:schemeClr val="tx2"/>
                </a:solidFill>
              </a:rPr>
            </a:br>
            <a:r>
              <a:rPr lang="ru-RU" sz="1400" dirty="0" smtClean="0">
                <a:solidFill>
                  <a:schemeClr val="tx2"/>
                </a:solidFill>
              </a:rPr>
              <a:t>услуг </a:t>
            </a:r>
            <a:r>
              <a:rPr lang="ru-RU" sz="1400" dirty="0">
                <a:solidFill>
                  <a:schemeClr val="tx2"/>
                </a:solidFill>
              </a:rPr>
              <a:t>онлайн через портал </a:t>
            </a:r>
            <a:r>
              <a:rPr lang="ru-RU" sz="1400" dirty="0" smtClean="0">
                <a:solidFill>
                  <a:schemeClr val="tx2"/>
                </a:solidFill>
              </a:rPr>
              <a:t/>
            </a:r>
            <a:br>
              <a:rPr lang="ru-RU" sz="1400" dirty="0" smtClean="0">
                <a:solidFill>
                  <a:schemeClr val="tx2"/>
                </a:solidFill>
              </a:rPr>
            </a:br>
            <a:r>
              <a:rPr lang="en-US" sz="1400" dirty="0" smtClean="0">
                <a:solidFill>
                  <a:schemeClr val="tx2"/>
                </a:solidFill>
              </a:rPr>
              <a:t>mos.ru </a:t>
            </a:r>
            <a:r>
              <a:rPr lang="ru-RU" sz="1400" dirty="0" smtClean="0">
                <a:solidFill>
                  <a:schemeClr val="tx2"/>
                </a:solidFill>
              </a:rPr>
              <a:t>или в </a:t>
            </a:r>
            <a:r>
              <a:rPr lang="ru-RU" sz="1400" dirty="0">
                <a:solidFill>
                  <a:schemeClr val="tx2"/>
                </a:solidFill>
              </a:rPr>
              <a:t>мобильном </a:t>
            </a:r>
            <a:r>
              <a:rPr lang="ru-RU" sz="1400" dirty="0" smtClean="0">
                <a:solidFill>
                  <a:schemeClr val="tx2"/>
                </a:solidFill>
              </a:rPr>
              <a:t>приложении</a:t>
            </a: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175" y="2712769"/>
            <a:ext cx="1438298" cy="144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4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Рисунок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60" name="Заголовок 6"/>
          <p:cNvSpPr txBox="1">
            <a:spLocks/>
          </p:cNvSpPr>
          <p:nvPr/>
        </p:nvSpPr>
        <p:spPr>
          <a:xfrm>
            <a:off x="1691680" y="271799"/>
            <a:ext cx="3744416" cy="39822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КОМФОРТНОСТЬ</a:t>
            </a:r>
          </a:p>
        </p:txBody>
      </p:sp>
      <p:pic>
        <p:nvPicPr>
          <p:cNvPr id="63" name="Рисунок 6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241"/>
          <a:stretch/>
        </p:blipFill>
        <p:spPr>
          <a:xfrm>
            <a:off x="250786" y="216689"/>
            <a:ext cx="1439165" cy="1215952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347129"/>
              </p:ext>
            </p:extLst>
          </p:nvPr>
        </p:nvGraphicFramePr>
        <p:xfrm>
          <a:off x="1689951" y="1271163"/>
          <a:ext cx="8412100" cy="3027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499">
                  <a:extLst>
                    <a:ext uri="{9D8B030D-6E8A-4147-A177-3AD203B41FA5}">
                      <a16:colId xmlns="" xmlns:a16="http://schemas.microsoft.com/office/drawing/2014/main" val="3260664464"/>
                    </a:ext>
                  </a:extLst>
                </a:gridCol>
                <a:gridCol w="1807255">
                  <a:extLst>
                    <a:ext uri="{9D8B030D-6E8A-4147-A177-3AD203B41FA5}">
                      <a16:colId xmlns="" xmlns:a16="http://schemas.microsoft.com/office/drawing/2014/main" val="758075509"/>
                    </a:ext>
                  </a:extLst>
                </a:gridCol>
                <a:gridCol w="1807255">
                  <a:extLst>
                    <a:ext uri="{9D8B030D-6E8A-4147-A177-3AD203B41FA5}">
                      <a16:colId xmlns="" xmlns:a16="http://schemas.microsoft.com/office/drawing/2014/main" val="255535158"/>
                    </a:ext>
                  </a:extLst>
                </a:gridCol>
                <a:gridCol w="1656650">
                  <a:extLst>
                    <a:ext uri="{9D8B030D-6E8A-4147-A177-3AD203B41FA5}">
                      <a16:colId xmlns="" xmlns:a16="http://schemas.microsoft.com/office/drawing/2014/main" val="1192712886"/>
                    </a:ext>
                  </a:extLst>
                </a:gridCol>
                <a:gridCol w="1355441">
                  <a:extLst>
                    <a:ext uri="{9D8B030D-6E8A-4147-A177-3AD203B41FA5}">
                      <a16:colId xmlns="" xmlns:a16="http://schemas.microsoft.com/office/drawing/2014/main" val="1702931654"/>
                    </a:ext>
                  </a:extLst>
                </a:gridCol>
              </a:tblGrid>
              <a:tr h="144238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Доступная</a:t>
                      </a:r>
                      <a:r>
                        <a:rPr lang="ru-RU" sz="1400" b="0" cap="none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среда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dirty="0" err="1" smtClean="0">
                          <a:solidFill>
                            <a:schemeClr val="tx2"/>
                          </a:solidFill>
                        </a:rPr>
                        <a:t>Велопарковка</a:t>
                      </a: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Детский </a:t>
                      </a:r>
                      <a:r>
                        <a:rPr lang="ru-RU" sz="1400" b="0" cap="none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уголок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Копирование</a:t>
                      </a:r>
                      <a:b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документов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547094646"/>
                  </a:ext>
                </a:extLst>
              </a:tr>
              <a:tr h="144238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Оплата </a:t>
                      </a:r>
                      <a:b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пошлин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Администратор</a:t>
                      </a:r>
                      <a:b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</a:b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зала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Бесплатный</a:t>
                      </a:r>
                      <a:r>
                        <a:rPr lang="ru-RU" sz="1400" b="0" cap="none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sz="1400" b="0" cap="none" dirty="0" err="1" smtClean="0">
                          <a:solidFill>
                            <a:schemeClr val="tx2"/>
                          </a:solidFill>
                        </a:rPr>
                        <a:t>WiFi</a:t>
                      </a: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cap="none" dirty="0" smtClean="0">
                          <a:solidFill>
                            <a:schemeClr val="tx2"/>
                          </a:solidFill>
                        </a:rPr>
                        <a:t>Кофе/</a:t>
                      </a:r>
                      <a:r>
                        <a:rPr lang="ru-RU" sz="1400" b="0" cap="none" dirty="0" err="1" smtClean="0">
                          <a:solidFill>
                            <a:schemeClr val="tx2"/>
                          </a:solidFill>
                        </a:rPr>
                        <a:t>снэки</a:t>
                      </a: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cap="none" dirty="0" smtClean="0">
                        <a:solidFill>
                          <a:schemeClr val="tx2"/>
                        </a:solidFill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98885942"/>
                  </a:ext>
                </a:extLst>
              </a:tr>
            </a:tbl>
          </a:graphicData>
        </a:graphic>
      </p:graphicFrame>
      <p:pic>
        <p:nvPicPr>
          <p:cNvPr id="84" name="Рисунок 8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0566" y="1275660"/>
            <a:ext cx="1053896" cy="10538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1190" y="2862436"/>
            <a:ext cx="1097735" cy="1097735"/>
          </a:xfrm>
          <a:prstGeom prst="rect">
            <a:avLst/>
          </a:prstGeom>
        </p:spPr>
      </p:pic>
      <p:sp>
        <p:nvSpPr>
          <p:cNvPr id="85" name="Прямоугольник 84"/>
          <p:cNvSpPr/>
          <p:nvPr/>
        </p:nvSpPr>
        <p:spPr>
          <a:xfrm>
            <a:off x="5412831" y="219257"/>
            <a:ext cx="3536608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бъект 6"/>
          <p:cNvSpPr txBox="1">
            <a:spLocks/>
          </p:cNvSpPr>
          <p:nvPr/>
        </p:nvSpPr>
        <p:spPr>
          <a:xfrm>
            <a:off x="5578202" y="298458"/>
            <a:ext cx="3242270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Единый набор дружелюбных сервисов</a:t>
            </a: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3119" y="1171902"/>
            <a:ext cx="1153756" cy="115765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663" y="1368768"/>
            <a:ext cx="960788" cy="9607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847" y="2862436"/>
            <a:ext cx="882222" cy="88520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8975" y="1225589"/>
            <a:ext cx="1103967" cy="110396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0566" y="2862436"/>
            <a:ext cx="869764" cy="87270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4030" y="2862436"/>
            <a:ext cx="871935" cy="871935"/>
          </a:xfrm>
          <a:prstGeom prst="rect">
            <a:avLst/>
          </a:prstGeom>
        </p:spPr>
      </p:pic>
      <p:sp>
        <p:nvSpPr>
          <p:cNvPr id="87" name="Прямоугольник 86"/>
          <p:cNvSpPr/>
          <p:nvPr/>
        </p:nvSpPr>
        <p:spPr>
          <a:xfrm>
            <a:off x="1691680" y="695825"/>
            <a:ext cx="3605912" cy="45719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5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Рисунок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60" name="Заголовок 6"/>
          <p:cNvSpPr txBox="1">
            <a:spLocks/>
          </p:cNvSpPr>
          <p:nvPr/>
        </p:nvSpPr>
        <p:spPr>
          <a:xfrm>
            <a:off x="1691680" y="271799"/>
            <a:ext cx="3744416" cy="39822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КОМФОРТНОСТЬ</a:t>
            </a:r>
          </a:p>
        </p:txBody>
      </p:sp>
      <p:pic>
        <p:nvPicPr>
          <p:cNvPr id="63" name="Рисунок 6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241"/>
          <a:stretch/>
        </p:blipFill>
        <p:spPr>
          <a:xfrm>
            <a:off x="250786" y="216689"/>
            <a:ext cx="1439165" cy="1215952"/>
          </a:xfrm>
          <a:prstGeom prst="rect">
            <a:avLst/>
          </a:prstGeom>
        </p:spPr>
      </p:pic>
      <p:sp>
        <p:nvSpPr>
          <p:cNvPr id="85" name="Прямоугольник 84"/>
          <p:cNvSpPr/>
          <p:nvPr/>
        </p:nvSpPr>
        <p:spPr>
          <a:xfrm>
            <a:off x="5412831" y="219257"/>
            <a:ext cx="3536608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бъект 6"/>
          <p:cNvSpPr txBox="1">
            <a:spLocks/>
          </p:cNvSpPr>
          <p:nvPr/>
        </p:nvSpPr>
        <p:spPr>
          <a:xfrm>
            <a:off x="5578202" y="298458"/>
            <a:ext cx="3242270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smtClean="0">
                <a:solidFill>
                  <a:schemeClr val="tx2"/>
                </a:solidFill>
              </a:rPr>
              <a:t>Единый набор дружелюбных сервисов</a:t>
            </a:r>
            <a:endParaRPr lang="ru-RU" b="0" cap="none" dirty="0">
              <a:solidFill>
                <a:schemeClr val="tx2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1691680" y="695825"/>
            <a:ext cx="3605912" cy="45719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205" y="2785577"/>
            <a:ext cx="1120499" cy="11242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730" y="1077477"/>
            <a:ext cx="1145763" cy="11457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474" y="1119079"/>
            <a:ext cx="1145763" cy="1147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728" y="2843902"/>
            <a:ext cx="1067764" cy="10659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16" y="2986582"/>
            <a:ext cx="923280" cy="9232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749" y="1146094"/>
            <a:ext cx="1147702" cy="11477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935" y="1141457"/>
            <a:ext cx="1145763" cy="114770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504460" y="2257253"/>
            <a:ext cx="8183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Кулер</a:t>
            </a:r>
          </a:p>
          <a:p>
            <a:pPr defTabSz="457200"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с </a:t>
            </a:r>
            <a:r>
              <a:rPr lang="ru-RU" sz="1400" dirty="0">
                <a:solidFill>
                  <a:schemeClr val="tx2"/>
                </a:solidFill>
              </a:rPr>
              <a:t>водой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504460" y="3885830"/>
            <a:ext cx="1060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Стойка</a:t>
            </a:r>
          </a:p>
          <a:p>
            <a:pPr defTabSz="457200"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с </a:t>
            </a:r>
            <a:r>
              <a:rPr lang="ru-RU" sz="1400" dirty="0">
                <a:solidFill>
                  <a:schemeClr val="tx2"/>
                </a:solidFill>
              </a:rPr>
              <a:t>газетами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550707" y="3885830"/>
            <a:ext cx="1261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ru-RU" sz="1400" dirty="0">
                <a:solidFill>
                  <a:schemeClr val="tx2"/>
                </a:solidFill>
              </a:rPr>
              <a:t>Зона </a:t>
            </a:r>
            <a:r>
              <a:rPr lang="ru-RU" sz="1400" dirty="0" smtClean="0">
                <a:solidFill>
                  <a:schemeClr val="tx2"/>
                </a:solidFill>
              </a:rPr>
              <a:t>обмена</a:t>
            </a:r>
          </a:p>
          <a:p>
            <a:pPr defTabSz="457200"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книгами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18094" y="3885830"/>
            <a:ext cx="14502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Сервис</a:t>
            </a:r>
          </a:p>
          <a:p>
            <a:pPr defTabSz="457200">
              <a:defRPr/>
            </a:pPr>
            <a:r>
              <a:rPr lang="ru-RU" sz="1400" dirty="0" err="1" smtClean="0">
                <a:solidFill>
                  <a:schemeClr val="tx2"/>
                </a:solidFill>
              </a:rPr>
              <a:t>сурдоперевода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87796" y="2257253"/>
            <a:ext cx="12102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ru-RU" sz="1400" dirty="0" err="1">
                <a:solidFill>
                  <a:schemeClr val="tx2"/>
                </a:solidFill>
              </a:rPr>
              <a:t>Фотокабины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19023" y="2257253"/>
            <a:ext cx="18449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ru-RU" sz="1400" dirty="0">
                <a:solidFill>
                  <a:schemeClr val="tx2"/>
                </a:solidFill>
              </a:rPr>
              <a:t>Терминал </a:t>
            </a:r>
            <a:r>
              <a:rPr lang="ru-RU" sz="1400" dirty="0" smtClean="0">
                <a:solidFill>
                  <a:schemeClr val="tx2"/>
                </a:solidFill>
              </a:rPr>
              <a:t>передачи</a:t>
            </a:r>
          </a:p>
          <a:p>
            <a:pPr defTabSz="457200"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показаний</a:t>
            </a: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50707" y="2257253"/>
            <a:ext cx="1533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defRPr/>
            </a:pPr>
            <a:r>
              <a:rPr lang="ru-RU" sz="1400" dirty="0">
                <a:solidFill>
                  <a:schemeClr val="tx2"/>
                </a:solidFill>
              </a:rPr>
              <a:t>Комната </a:t>
            </a:r>
            <a:r>
              <a:rPr lang="ru-RU" sz="1400" dirty="0" smtClean="0">
                <a:solidFill>
                  <a:schemeClr val="tx2"/>
                </a:solidFill>
              </a:rPr>
              <a:t>матери</a:t>
            </a:r>
          </a:p>
          <a:p>
            <a:pPr defTabSz="457200">
              <a:defRPr/>
            </a:pPr>
            <a:r>
              <a:rPr lang="ru-RU" sz="1400" dirty="0" smtClean="0">
                <a:solidFill>
                  <a:schemeClr val="tx2"/>
                </a:solidFill>
              </a:rPr>
              <a:t>и </a:t>
            </a:r>
            <a:r>
              <a:rPr lang="ru-RU" sz="1400" dirty="0">
                <a:solidFill>
                  <a:schemeClr val="tx2"/>
                </a:solidFill>
              </a:rPr>
              <a:t>ребенка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687796" y="3885830"/>
            <a:ext cx="25530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ru-RU" sz="1400" dirty="0" smtClean="0"/>
              <a:t>Оплата </a:t>
            </a:r>
            <a:r>
              <a:rPr lang="ru-RU" sz="1400" dirty="0"/>
              <a:t>госпошлин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в </a:t>
            </a:r>
            <a:r>
              <a:rPr lang="ru-RU" sz="1400" dirty="0"/>
              <a:t>окне </a:t>
            </a:r>
            <a:r>
              <a:rPr lang="ru-RU" sz="1400" dirty="0" smtClean="0"/>
              <a:t>приема</a:t>
            </a: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519" y="2768926"/>
            <a:ext cx="1140936" cy="1140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90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Заголовок 6"/>
          <p:cNvSpPr txBox="1">
            <a:spLocks/>
          </p:cNvSpPr>
          <p:nvPr/>
        </p:nvSpPr>
        <p:spPr>
          <a:xfrm rot="16200000">
            <a:off x="-1855471" y="2766909"/>
            <a:ext cx="4212515" cy="501574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ДИАЛОГ С ЖИТЕЛЯМИ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1" name="Заголовок 6"/>
          <p:cNvSpPr txBox="1">
            <a:spLocks/>
          </p:cNvSpPr>
          <p:nvPr/>
        </p:nvSpPr>
        <p:spPr>
          <a:xfrm>
            <a:off x="1691680" y="271799"/>
            <a:ext cx="3744416" cy="398224"/>
          </a:xfrm>
          <a:prstGeom prst="rect">
            <a:avLst/>
          </a:prstGeom>
        </p:spPr>
        <p:txBody>
          <a:bodyPr vert="horz" lIns="0" tIns="0" rIns="0" bIns="0" rtlCol="0" anchor="ctr" anchorCtr="0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ДИАЛОГ С ГРАЖДАНАМИ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655"/>
          <a:stretch/>
        </p:blipFill>
        <p:spPr>
          <a:xfrm>
            <a:off x="-11589" y="-166273"/>
            <a:ext cx="2036240" cy="1605432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203" y="4587974"/>
            <a:ext cx="979236" cy="416520"/>
          </a:xfrm>
          <a:prstGeom prst="rect">
            <a:avLst/>
          </a:prstGeom>
        </p:spPr>
      </p:pic>
      <p:sp>
        <p:nvSpPr>
          <p:cNvPr id="85" name="Прямоугольник 84"/>
          <p:cNvSpPr/>
          <p:nvPr/>
        </p:nvSpPr>
        <p:spPr>
          <a:xfrm>
            <a:off x="5412831" y="219257"/>
            <a:ext cx="3536608" cy="5222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бъект 6"/>
          <p:cNvSpPr txBox="1">
            <a:spLocks/>
          </p:cNvSpPr>
          <p:nvPr/>
        </p:nvSpPr>
        <p:spPr>
          <a:xfrm>
            <a:off x="5578202" y="298458"/>
            <a:ext cx="3242270" cy="3480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>
                <a:solidFill>
                  <a:schemeClr val="tx2"/>
                </a:solidFill>
              </a:rPr>
              <a:t>8</a:t>
            </a:r>
            <a:r>
              <a:rPr lang="ru-RU" b="0" cap="none" dirty="0" smtClean="0">
                <a:solidFill>
                  <a:schemeClr val="tx2"/>
                </a:solidFill>
              </a:rPr>
              <a:t> способов обратной связи </a:t>
            </a:r>
            <a:endParaRPr lang="ru-RU" b="0" cap="none" dirty="0">
              <a:solidFill>
                <a:schemeClr val="tx2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327" y="1614122"/>
            <a:ext cx="919561" cy="9195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156" y="3287856"/>
            <a:ext cx="884205" cy="88420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25" y="1584088"/>
            <a:ext cx="929641" cy="93278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4243" y="1488154"/>
            <a:ext cx="1106804" cy="11068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327" y="3181119"/>
            <a:ext cx="919561" cy="91956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62" y="3261869"/>
            <a:ext cx="928367" cy="928367"/>
          </a:xfrm>
          <a:prstGeom prst="rect">
            <a:avLst/>
          </a:prstGeom>
        </p:spPr>
      </p:pic>
      <p:pic>
        <p:nvPicPr>
          <p:cNvPr id="88" name="Рисунок 8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705" y="1488154"/>
            <a:ext cx="1028716" cy="1028716"/>
          </a:xfrm>
          <a:prstGeom prst="rect">
            <a:avLst/>
          </a:prstGeom>
        </p:spPr>
      </p:pic>
      <p:sp>
        <p:nvSpPr>
          <p:cNvPr id="89" name="Прямоугольник 88"/>
          <p:cNvSpPr/>
          <p:nvPr/>
        </p:nvSpPr>
        <p:spPr>
          <a:xfrm>
            <a:off x="1691680" y="695825"/>
            <a:ext cx="3605912" cy="45719"/>
          </a:xfrm>
          <a:prstGeom prst="rect">
            <a:avLst/>
          </a:prstGeom>
          <a:solidFill>
            <a:srgbClr val="E7482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58093" y="3290300"/>
            <a:ext cx="950607" cy="826398"/>
          </a:xfrm>
          <a:prstGeom prst="rect">
            <a:avLst/>
          </a:prstGeom>
        </p:spPr>
      </p:pic>
      <p:sp>
        <p:nvSpPr>
          <p:cNvPr id="19" name="Объект 6"/>
          <p:cNvSpPr txBox="1">
            <a:spLocks/>
          </p:cNvSpPr>
          <p:nvPr/>
        </p:nvSpPr>
        <p:spPr>
          <a:xfrm>
            <a:off x="501574" y="2492733"/>
            <a:ext cx="1719705" cy="6633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ru-RU" b="0" cap="none" dirty="0">
                <a:solidFill>
                  <a:schemeClr val="tx2"/>
                </a:solidFill>
              </a:rPr>
              <a:t>Пульты</a:t>
            </a:r>
            <a:br>
              <a:rPr lang="ru-RU" b="0" cap="none" dirty="0">
                <a:solidFill>
                  <a:schemeClr val="tx2"/>
                </a:solidFill>
              </a:rPr>
            </a:br>
            <a:r>
              <a:rPr lang="ru-RU" b="0" cap="none" dirty="0">
                <a:solidFill>
                  <a:schemeClr val="tx2"/>
                </a:solidFill>
              </a:rPr>
              <a:t>оценки качества</a:t>
            </a:r>
            <a:endParaRPr lang="ru-RU" b="0" dirty="0">
              <a:solidFill>
                <a:schemeClr val="tx2"/>
              </a:solidFill>
            </a:endParaRPr>
          </a:p>
        </p:txBody>
      </p:sp>
      <p:sp>
        <p:nvSpPr>
          <p:cNvPr id="20" name="Объект 6"/>
          <p:cNvSpPr txBox="1">
            <a:spLocks/>
          </p:cNvSpPr>
          <p:nvPr/>
        </p:nvSpPr>
        <p:spPr>
          <a:xfrm>
            <a:off x="2559235" y="2382530"/>
            <a:ext cx="1262326" cy="6633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0" cap="none" dirty="0">
                <a:solidFill>
                  <a:schemeClr val="tx2"/>
                </a:solidFill>
              </a:rPr>
              <a:t>E-mail</a:t>
            </a:r>
            <a:r>
              <a:rPr lang="ru-RU" b="0" cap="none" dirty="0">
                <a:solidFill>
                  <a:schemeClr val="tx2"/>
                </a:solidFill>
              </a:rPr>
              <a:t> </a:t>
            </a:r>
            <a:r>
              <a:rPr lang="en-US" b="0" cap="none" dirty="0">
                <a:solidFill>
                  <a:schemeClr val="tx2"/>
                </a:solidFill>
              </a:rPr>
              <a:t>/</a:t>
            </a:r>
            <a:r>
              <a:rPr lang="ru-RU" b="0" cap="none" dirty="0">
                <a:solidFill>
                  <a:schemeClr val="tx2"/>
                </a:solidFill>
              </a:rPr>
              <a:t> Почта</a:t>
            </a:r>
            <a:endParaRPr lang="ru-RU" b="0" dirty="0">
              <a:solidFill>
                <a:schemeClr val="tx2"/>
              </a:solidFill>
            </a:endParaRPr>
          </a:p>
        </p:txBody>
      </p:sp>
      <p:sp>
        <p:nvSpPr>
          <p:cNvPr id="21" name="Объект 6"/>
          <p:cNvSpPr txBox="1">
            <a:spLocks/>
          </p:cNvSpPr>
          <p:nvPr/>
        </p:nvSpPr>
        <p:spPr>
          <a:xfrm>
            <a:off x="4814319" y="2402970"/>
            <a:ext cx="777878" cy="6633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 err="1">
                <a:solidFill>
                  <a:schemeClr val="tx2"/>
                </a:solidFill>
              </a:rPr>
              <a:t>Соцсети</a:t>
            </a:r>
            <a:endParaRPr lang="ru-RU" b="0" dirty="0">
              <a:solidFill>
                <a:schemeClr val="tx2"/>
              </a:solidFill>
            </a:endParaRPr>
          </a:p>
        </p:txBody>
      </p:sp>
      <p:sp>
        <p:nvSpPr>
          <p:cNvPr id="22" name="Объект 6"/>
          <p:cNvSpPr txBox="1">
            <a:spLocks/>
          </p:cNvSpPr>
          <p:nvPr/>
        </p:nvSpPr>
        <p:spPr>
          <a:xfrm>
            <a:off x="6658093" y="2599761"/>
            <a:ext cx="1271563" cy="6633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0" cap="none" dirty="0">
                <a:solidFill>
                  <a:schemeClr val="tx2"/>
                </a:solidFill>
              </a:rPr>
              <a:t>Мобильное приложение</a:t>
            </a:r>
          </a:p>
          <a:p>
            <a:pPr marL="0" indent="0">
              <a:buNone/>
            </a:pPr>
            <a:endParaRPr lang="ru-RU" b="0" dirty="0">
              <a:solidFill>
                <a:schemeClr val="tx2"/>
              </a:solidFill>
            </a:endParaRPr>
          </a:p>
        </p:txBody>
      </p:sp>
      <p:sp>
        <p:nvSpPr>
          <p:cNvPr id="23" name="Объект 6"/>
          <p:cNvSpPr txBox="1">
            <a:spLocks/>
          </p:cNvSpPr>
          <p:nvPr/>
        </p:nvSpPr>
        <p:spPr>
          <a:xfrm>
            <a:off x="541716" y="4100680"/>
            <a:ext cx="1719705" cy="6633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ru-RU" b="0" cap="none" dirty="0">
                <a:solidFill>
                  <a:schemeClr val="tx2"/>
                </a:solidFill>
              </a:rPr>
              <a:t>Анкетирование</a:t>
            </a:r>
            <a:br>
              <a:rPr lang="ru-RU" b="0" cap="none" dirty="0">
                <a:solidFill>
                  <a:schemeClr val="tx2"/>
                </a:solidFill>
              </a:rPr>
            </a:br>
            <a:r>
              <a:rPr lang="ru-RU" b="0" cap="none" dirty="0">
                <a:solidFill>
                  <a:schemeClr val="tx2"/>
                </a:solidFill>
              </a:rPr>
              <a:t>и </a:t>
            </a:r>
            <a:r>
              <a:rPr lang="ru-RU" b="0" cap="none" dirty="0" err="1">
                <a:solidFill>
                  <a:schemeClr val="tx2"/>
                </a:solidFill>
              </a:rPr>
              <a:t>краудсорсинг</a:t>
            </a:r>
            <a:endParaRPr lang="ru-RU" b="0" cap="none" dirty="0">
              <a:solidFill>
                <a:schemeClr val="tx2"/>
              </a:solidFill>
            </a:endParaRPr>
          </a:p>
        </p:txBody>
      </p:sp>
      <p:sp>
        <p:nvSpPr>
          <p:cNvPr id="24" name="Объект 6"/>
          <p:cNvSpPr txBox="1">
            <a:spLocks/>
          </p:cNvSpPr>
          <p:nvPr/>
        </p:nvSpPr>
        <p:spPr>
          <a:xfrm>
            <a:off x="2559235" y="4084929"/>
            <a:ext cx="1719705" cy="66334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ru-RU" b="0" cap="none" dirty="0">
                <a:solidFill>
                  <a:schemeClr val="tx2"/>
                </a:solidFill>
              </a:rPr>
              <a:t>Вопрос-ответ </a:t>
            </a:r>
            <a:br>
              <a:rPr lang="ru-RU" b="0" cap="none" dirty="0">
                <a:solidFill>
                  <a:schemeClr val="tx2"/>
                </a:solidFill>
              </a:rPr>
            </a:br>
            <a:r>
              <a:rPr lang="ru-RU" b="0" cap="none" dirty="0">
                <a:solidFill>
                  <a:schemeClr val="tx2"/>
                </a:solidFill>
              </a:rPr>
              <a:t>на сайте </a:t>
            </a:r>
            <a:r>
              <a:rPr lang="en-US" b="0" u="sng" cap="none" dirty="0">
                <a:solidFill>
                  <a:schemeClr val="tx2"/>
                </a:solidFill>
              </a:rPr>
              <a:t>md.mos.ru</a:t>
            </a:r>
          </a:p>
        </p:txBody>
      </p:sp>
      <p:sp>
        <p:nvSpPr>
          <p:cNvPr id="25" name="Объект 6"/>
          <p:cNvSpPr txBox="1">
            <a:spLocks/>
          </p:cNvSpPr>
          <p:nvPr/>
        </p:nvSpPr>
        <p:spPr>
          <a:xfrm>
            <a:off x="4599134" y="4159885"/>
            <a:ext cx="1248387" cy="38145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ru-RU" b="0" cap="none" dirty="0">
                <a:solidFill>
                  <a:schemeClr val="tx2"/>
                </a:solidFill>
              </a:rPr>
              <a:t>Горячая линия</a:t>
            </a:r>
          </a:p>
        </p:txBody>
      </p:sp>
      <p:sp>
        <p:nvSpPr>
          <p:cNvPr id="26" name="Объект 6"/>
          <p:cNvSpPr txBox="1">
            <a:spLocks/>
          </p:cNvSpPr>
          <p:nvPr/>
        </p:nvSpPr>
        <p:spPr>
          <a:xfrm>
            <a:off x="6658094" y="4172551"/>
            <a:ext cx="1508916" cy="55003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000" b="1" i="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ru-RU" b="0" cap="none" dirty="0">
                <a:solidFill>
                  <a:schemeClr val="tx2"/>
                </a:solidFill>
              </a:rPr>
              <a:t>Книга отзывов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b="0" cap="none" dirty="0">
                <a:solidFill>
                  <a:schemeClr val="tx2"/>
                </a:solidFill>
              </a:rPr>
              <a:t>и предложений</a:t>
            </a:r>
          </a:p>
        </p:txBody>
      </p:sp>
    </p:spTree>
    <p:extLst>
      <p:ext uri="{BB962C8B-B14F-4D97-AF65-F5344CB8AC3E}">
        <p14:creationId xmlns:p14="http://schemas.microsoft.com/office/powerpoint/2010/main" val="39361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_16x9">
  <a:themeElements>
    <a:clrScheme name="МФЦ">
      <a:dk1>
        <a:srgbClr val="623B2A"/>
      </a:dk1>
      <a:lt1>
        <a:srgbClr val="FFFFFF"/>
      </a:lt1>
      <a:dk2>
        <a:srgbClr val="623B2A"/>
      </a:dk2>
      <a:lt2>
        <a:srgbClr val="FFFFFF"/>
      </a:lt2>
      <a:accent1>
        <a:srgbClr val="FF4E39"/>
      </a:accent1>
      <a:accent2>
        <a:srgbClr val="C39367"/>
      </a:accent2>
      <a:accent3>
        <a:srgbClr val="623B2A"/>
      </a:accent3>
      <a:accent4>
        <a:srgbClr val="EF8E6B"/>
      </a:accent4>
      <a:accent5>
        <a:srgbClr val="DCB68D"/>
      </a:accent5>
      <a:accent6>
        <a:srgbClr val="955C3E"/>
      </a:accent6>
      <a:hlink>
        <a:srgbClr val="BF9C85"/>
      </a:hlink>
      <a:folHlink>
        <a:srgbClr val="EBD6BE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b" anchorCtr="0">
        <a:normAutofit/>
      </a:bodyPr>
      <a:lstStyle>
        <a:defPPr>
          <a:defRPr sz="1400" b="1" i="0" cap="all" dirty="0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кст + пиктограмма">
  <a:themeElements>
    <a:clrScheme name="МФЦ">
      <a:dk1>
        <a:srgbClr val="623B2A"/>
      </a:dk1>
      <a:lt1>
        <a:srgbClr val="FFFFFF"/>
      </a:lt1>
      <a:dk2>
        <a:srgbClr val="623B2A"/>
      </a:dk2>
      <a:lt2>
        <a:srgbClr val="FFFFFF"/>
      </a:lt2>
      <a:accent1>
        <a:srgbClr val="FF4E39"/>
      </a:accent1>
      <a:accent2>
        <a:srgbClr val="C39367"/>
      </a:accent2>
      <a:accent3>
        <a:srgbClr val="623B2A"/>
      </a:accent3>
      <a:accent4>
        <a:srgbClr val="EF8E6B"/>
      </a:accent4>
      <a:accent5>
        <a:srgbClr val="DCB68D"/>
      </a:accent5>
      <a:accent6>
        <a:srgbClr val="955C3E"/>
      </a:accent6>
      <a:hlink>
        <a:srgbClr val="BF9C85"/>
      </a:hlink>
      <a:folHlink>
        <a:srgbClr val="EBD6BE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b" anchorCtr="0">
        <a:normAutofit/>
      </a:bodyPr>
      <a:lstStyle>
        <a:defPPr>
          <a:defRPr sz="1400" b="1" i="0" cap="all" dirty="0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 Шмуцтитульный слайд">
  <a:themeElements>
    <a:clrScheme name="МФЦ">
      <a:dk1>
        <a:srgbClr val="623B2A"/>
      </a:dk1>
      <a:lt1>
        <a:srgbClr val="FFFFFF"/>
      </a:lt1>
      <a:dk2>
        <a:srgbClr val="623B2A"/>
      </a:dk2>
      <a:lt2>
        <a:srgbClr val="FFFFFF"/>
      </a:lt2>
      <a:accent1>
        <a:srgbClr val="FF4E39"/>
      </a:accent1>
      <a:accent2>
        <a:srgbClr val="C39367"/>
      </a:accent2>
      <a:accent3>
        <a:srgbClr val="623B2A"/>
      </a:accent3>
      <a:accent4>
        <a:srgbClr val="EF8E6B"/>
      </a:accent4>
      <a:accent5>
        <a:srgbClr val="DCB68D"/>
      </a:accent5>
      <a:accent6>
        <a:srgbClr val="955C3E"/>
      </a:accent6>
      <a:hlink>
        <a:srgbClr val="BF9C85"/>
      </a:hlink>
      <a:folHlink>
        <a:srgbClr val="EBD6BE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b" anchorCtr="0">
        <a:normAutofit/>
      </a:bodyPr>
      <a:lstStyle>
        <a:defPPr>
          <a:defRPr sz="1400" b="1" i="0" cap="all" dirty="0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Шмуцтитульный слайд">
  <a:themeElements>
    <a:clrScheme name="МФЦ">
      <a:dk1>
        <a:srgbClr val="623B2A"/>
      </a:dk1>
      <a:lt1>
        <a:srgbClr val="FFFFFF"/>
      </a:lt1>
      <a:dk2>
        <a:srgbClr val="623B2A"/>
      </a:dk2>
      <a:lt2>
        <a:srgbClr val="FFFFFF"/>
      </a:lt2>
      <a:accent1>
        <a:srgbClr val="FF4E39"/>
      </a:accent1>
      <a:accent2>
        <a:srgbClr val="C39367"/>
      </a:accent2>
      <a:accent3>
        <a:srgbClr val="623B2A"/>
      </a:accent3>
      <a:accent4>
        <a:srgbClr val="EF8E6B"/>
      </a:accent4>
      <a:accent5>
        <a:srgbClr val="DCB68D"/>
      </a:accent5>
      <a:accent6>
        <a:srgbClr val="955C3E"/>
      </a:accent6>
      <a:hlink>
        <a:srgbClr val="BF9C85"/>
      </a:hlink>
      <a:folHlink>
        <a:srgbClr val="EBD6BE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b" anchorCtr="0">
        <a:normAutofit/>
      </a:bodyPr>
      <a:lstStyle>
        <a:defPPr>
          <a:defRPr sz="1400" b="1" i="0" cap="all" dirty="0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Титульный, заключительный слайд">
  <a:themeElements>
    <a:clrScheme name="МФЦ">
      <a:dk1>
        <a:srgbClr val="623B2A"/>
      </a:dk1>
      <a:lt1>
        <a:srgbClr val="FFFFFF"/>
      </a:lt1>
      <a:dk2>
        <a:srgbClr val="623B2A"/>
      </a:dk2>
      <a:lt2>
        <a:srgbClr val="FFFFFF"/>
      </a:lt2>
      <a:accent1>
        <a:srgbClr val="FF4E39"/>
      </a:accent1>
      <a:accent2>
        <a:srgbClr val="C39367"/>
      </a:accent2>
      <a:accent3>
        <a:srgbClr val="623B2A"/>
      </a:accent3>
      <a:accent4>
        <a:srgbClr val="EF8E6B"/>
      </a:accent4>
      <a:accent5>
        <a:srgbClr val="DCB68D"/>
      </a:accent5>
      <a:accent6>
        <a:srgbClr val="955C3E"/>
      </a:accent6>
      <a:hlink>
        <a:srgbClr val="BF9C85"/>
      </a:hlink>
      <a:folHlink>
        <a:srgbClr val="EBD6BE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b" anchorCtr="0">
        <a:normAutofit/>
      </a:bodyPr>
      <a:lstStyle>
        <a:defPPr>
          <a:defRPr sz="1400" b="1" i="0" cap="all" dirty="0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27057</TotalTime>
  <Words>796</Words>
  <Application>Microsoft Office PowerPoint</Application>
  <PresentationFormat>Экран (16:9)</PresentationFormat>
  <Paragraphs>199</Paragraphs>
  <Slides>17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Тема_16x9</vt:lpstr>
      <vt:lpstr>Текст + пиктограмма</vt:lpstr>
      <vt:lpstr>2 Шмуцтитульный слайд</vt:lpstr>
      <vt:lpstr>Шмуцтитульный слайд</vt:lpstr>
      <vt:lpstr>Титульный, заключительный слайд</vt:lpstr>
      <vt:lpstr>Презентация PowerPoint</vt:lpstr>
      <vt:lpstr>Презентация PowerPoint</vt:lpstr>
      <vt:lpstr>Презентация PowerPoint</vt:lpstr>
      <vt:lpstr>ВАЖНЫЕ УСЛУГИ</vt:lpstr>
      <vt:lpstr>ЖИЗНЕННЫЕ СИТУАЦИИ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Принципы работы центров</vt:lpstr>
      <vt:lpstr>Принципы работы центров</vt:lpstr>
      <vt:lpstr>С заботой о жителях</vt:lpstr>
    </vt:vector>
  </TitlesOfParts>
  <Company>KGU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Video</dc:creator>
  <cp:lastModifiedBy>Рабешко Татьяна Юрьевна</cp:lastModifiedBy>
  <cp:revision>964</cp:revision>
  <cp:lastPrinted>2020-02-17T08:35:22Z</cp:lastPrinted>
  <dcterms:created xsi:type="dcterms:W3CDTF">2013-12-20T10:21:15Z</dcterms:created>
  <dcterms:modified xsi:type="dcterms:W3CDTF">2020-02-17T09:11:51Z</dcterms:modified>
</cp:coreProperties>
</file>