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68" r:id="rId5"/>
    <p:sldId id="259" r:id="rId6"/>
    <p:sldId id="260" r:id="rId7"/>
    <p:sldId id="261" r:id="rId8"/>
    <p:sldId id="266" r:id="rId9"/>
    <p:sldId id="269" r:id="rId10"/>
    <p:sldId id="264" r:id="rId11"/>
    <p:sldId id="265" r:id="rId12"/>
    <p:sldId id="270" r:id="rId13"/>
    <p:sldId id="267" r:id="rId14"/>
    <p:sldId id="271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11" autoAdjust="0"/>
    <p:restoredTop sz="94660"/>
  </p:normalViewPr>
  <p:slideViewPr>
    <p:cSldViewPr>
      <p:cViewPr varScale="1">
        <p:scale>
          <a:sx n="87" d="100"/>
          <a:sy n="87" d="100"/>
        </p:scale>
        <p:origin x="-143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0F963-C560-4790-A747-C00019D5A374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4D537-5049-4ACC-B69E-F8046E53C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229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4D537-5049-4ACC-B69E-F8046E53C6B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315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2996952"/>
            <a:ext cx="7406640" cy="147218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Отчёт </a:t>
            </a:r>
            <a:r>
              <a:rPr lang="ru-RU" sz="4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о работе Дирекции природной территории «Кузьминки – Люблино» </a:t>
            </a:r>
            <a:br>
              <a:rPr lang="ru-RU" sz="4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ru-RU" sz="4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за 2015 год</a:t>
            </a:r>
            <a:endParaRPr lang="ru-RU" sz="4000" b="1" dirty="0">
              <a:solidFill>
                <a:schemeClr val="accent5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4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1072" y="260648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</a:rPr>
              <a:t>Работа постов, преграждающих несанкционированный </a:t>
            </a:r>
          </a:p>
          <a:p>
            <a:pPr algn="ctr"/>
            <a:r>
              <a:rPr lang="ru-RU" b="1" dirty="0" smtClean="0">
                <a:latin typeface="Garamond" panose="02020404030301010803" pitchFamily="18" charset="0"/>
              </a:rPr>
              <a:t>въезд автотранспорта в парк</a:t>
            </a:r>
            <a:endParaRPr lang="ru-RU" b="1" dirty="0">
              <a:latin typeface="Garamond" panose="020204040303010108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046878"/>
            <a:ext cx="3323861" cy="24928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738" y="1046878"/>
            <a:ext cx="3321224" cy="24909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933056"/>
            <a:ext cx="3323861" cy="24928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738" y="3928745"/>
            <a:ext cx="3329609" cy="249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4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2313" y="279212"/>
            <a:ext cx="3886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Garamond" panose="02020404030301010803" pitchFamily="18" charset="0"/>
              </a:rPr>
              <a:t>Рейды службы охраны по парку</a:t>
            </a:r>
            <a:endParaRPr lang="ru-RU" sz="2000" b="1" dirty="0">
              <a:latin typeface="Garamond" panose="020204040303010108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53643"/>
            <a:ext cx="4572000" cy="304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9743" y="853533"/>
            <a:ext cx="2571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</a:rPr>
              <a:t>Рейд совместно с МЧС</a:t>
            </a:r>
            <a:endParaRPr lang="ru-RU" b="1" dirty="0">
              <a:latin typeface="Garamond" panose="02020404030301010803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66" y="3429000"/>
            <a:ext cx="4572000" cy="30523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55894" y="2721114"/>
            <a:ext cx="3881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</a:rPr>
              <a:t>Экологическая акция «За любимой </a:t>
            </a:r>
          </a:p>
          <a:p>
            <a:pPr algn="ctr"/>
            <a:r>
              <a:rPr lang="ru-RU" b="1" dirty="0" smtClean="0">
                <a:latin typeface="Garamond" panose="02020404030301010803" pitchFamily="18" charset="0"/>
              </a:rPr>
              <a:t>собакой и убрать не стыдно»</a:t>
            </a:r>
            <a:endParaRPr lang="ru-RU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4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2636912"/>
            <a:ext cx="8008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ru-RU" sz="3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ЭКОЛОГО-ПРОСВЕТИТЕЛЬСКАЯ </a:t>
            </a:r>
          </a:p>
          <a:p>
            <a:pPr algn="ctr" fontAlgn="base"/>
            <a:r>
              <a:rPr lang="ru-RU" sz="3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ДЕЯТЕЛЬНОСТЬ</a:t>
            </a:r>
            <a:endParaRPr lang="ru-RU" sz="3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82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58" y="883091"/>
            <a:ext cx="3995936" cy="26639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849" y="876873"/>
            <a:ext cx="3995936" cy="26677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76" y="4001280"/>
            <a:ext cx="3995936" cy="2667742"/>
          </a:xfrm>
          <a:prstGeom prst="rect">
            <a:avLst/>
          </a:prstGeom>
        </p:spPr>
      </p:pic>
      <p:pic>
        <p:nvPicPr>
          <p:cNvPr id="1026" name="Picture 2" descr="\\192.168.0.3\fotoshara\1 Экологическое просвещение общая папка\2015 г\Ночь любителей природы\Фото\IMG_06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58" y="4005064"/>
            <a:ext cx="3995936" cy="266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02209" y="521918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Garamond" panose="02020404030301010803" pitchFamily="18" charset="0"/>
              </a:rPr>
              <a:t>«Крещение-2015»</a:t>
            </a:r>
            <a:endParaRPr lang="ru-RU" b="1" dirty="0">
              <a:latin typeface="Garamond" panose="020204040303010108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15390" y="521918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Garamond" panose="02020404030301010803" pitchFamily="18" charset="0"/>
              </a:rPr>
              <a:t>«70-летие Победы в ВОВ»</a:t>
            </a:r>
            <a:endParaRPr lang="ru-RU" b="1" dirty="0">
              <a:latin typeface="Garamond" panose="020204040303010108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9071" y="3631948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Garamond" panose="02020404030301010803" pitchFamily="18" charset="0"/>
              </a:rPr>
              <a:t>«Ночь любителей природы»</a:t>
            </a:r>
            <a:endParaRPr lang="ru-RU" b="1" dirty="0">
              <a:latin typeface="Garamond" panose="020204040303010108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92521" y="3631948"/>
            <a:ext cx="2542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Garamond" panose="02020404030301010803" pitchFamily="18" charset="0"/>
              </a:rPr>
              <a:t>«Осенние Кузьминки»</a:t>
            </a:r>
            <a:endParaRPr lang="ru-RU" b="1" dirty="0">
              <a:latin typeface="Garamond" panose="020204040303010108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26377" y="99395"/>
            <a:ext cx="5908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Garamond" panose="02020404030301010803" pitchFamily="18" charset="0"/>
              </a:rPr>
              <a:t>Крупные эколого-просветительские мероприятия</a:t>
            </a:r>
            <a:endParaRPr lang="ru-RU" sz="20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39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13718" y="187769"/>
            <a:ext cx="3786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Garamond" panose="02020404030301010803" pitchFamily="18" charset="0"/>
              </a:rPr>
              <a:t>Мероприятия для детей-инвалидов</a:t>
            </a:r>
            <a:endParaRPr lang="ru-RU" b="1" dirty="0">
              <a:latin typeface="Garamond" panose="020204040303010108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96553" y="187769"/>
            <a:ext cx="4035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Мероприятия для детей-иностранцев</a:t>
            </a:r>
            <a:endParaRPr lang="ru-RU" b="1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37491" y="3429000"/>
            <a:ext cx="3618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Garamond" panose="02020404030301010803" pitchFamily="18" charset="0"/>
              </a:rPr>
              <a:t>Зелёная школа мельника Кузьмы</a:t>
            </a:r>
            <a:endParaRPr lang="ru-RU" b="1" dirty="0">
              <a:latin typeface="Garamond" panose="020204040303010108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2178" y="3429000"/>
            <a:ext cx="2606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Garamond" panose="02020404030301010803" pitchFamily="18" charset="0"/>
              </a:rPr>
              <a:t>Экологические кружки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5"/>
          <a:stretch/>
        </p:blipFill>
        <p:spPr>
          <a:xfrm>
            <a:off x="409057" y="3817278"/>
            <a:ext cx="3995936" cy="26677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58" y="614023"/>
            <a:ext cx="3995936" cy="26520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124" y="3844570"/>
            <a:ext cx="3995936" cy="26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125" y="614025"/>
            <a:ext cx="3995935" cy="265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4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62132" y="172380"/>
            <a:ext cx="248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</a:rPr>
              <a:t>Поэтический конкурс</a:t>
            </a:r>
            <a:endParaRPr lang="ru-RU" b="1" dirty="0">
              <a:latin typeface="Garamond" panose="020204040303010108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17003" y="192360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Вело-</a:t>
            </a:r>
            <a:r>
              <a:rPr lang="ru-RU" b="1" dirty="0" err="1" smtClean="0">
                <a:solidFill>
                  <a:prstClr val="black"/>
                </a:solidFill>
                <a:latin typeface="Garamond" panose="02020404030301010803" pitchFamily="18" charset="0"/>
              </a:rPr>
              <a:t>квест</a:t>
            </a:r>
            <a:endParaRPr lang="ru-RU" b="1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5216" y="3429000"/>
            <a:ext cx="176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Мастер-классы</a:t>
            </a:r>
            <a:endParaRPr lang="ru-RU" b="1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56" y="619004"/>
            <a:ext cx="3995936" cy="26639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161" y="592470"/>
            <a:ext cx="3995937" cy="26677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2" y="3858319"/>
            <a:ext cx="3995936" cy="266395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348" y="3903252"/>
            <a:ext cx="3968750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281142" y="3429000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Экскурсии</a:t>
            </a:r>
            <a:endParaRPr lang="ru-RU" b="1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33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01882" y="2420888"/>
            <a:ext cx="545534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ru-RU" sz="3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СОХРАНЕНИЕ </a:t>
            </a:r>
            <a:endParaRPr lang="ru-RU" sz="3600" b="1" dirty="0" smtClean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algn="ctr" fontAlgn="base"/>
            <a:r>
              <a:rPr lang="ru-RU" sz="3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И </a:t>
            </a:r>
            <a:r>
              <a:rPr lang="ru-RU" sz="3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ВОССТАНОВЛЕНИЕ</a:t>
            </a:r>
          </a:p>
          <a:p>
            <a:pPr algn="ctr" fontAlgn="base"/>
            <a:r>
              <a:rPr lang="ru-RU" sz="3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БИОРАЗНООБРАЗИЯ</a:t>
            </a:r>
            <a:endParaRPr lang="ru-RU" sz="3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50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71600" y="172380"/>
            <a:ext cx="3105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</a:rPr>
              <a:t>Подкормка зимующих птиц</a:t>
            </a:r>
            <a:endParaRPr lang="ru-RU" b="1" dirty="0">
              <a:latin typeface="Garamond" panose="020204040303010108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86722" y="3429000"/>
            <a:ext cx="389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</a:rPr>
              <a:t>Субботники и экологические акции</a:t>
            </a:r>
            <a:endParaRPr lang="ru-RU" b="1" dirty="0">
              <a:latin typeface="Garamond" panose="020204040303010108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01411" y="3429000"/>
            <a:ext cx="2411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Учёт водоплавающих</a:t>
            </a:r>
            <a:endParaRPr lang="ru-RU" b="1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423" y="3870670"/>
            <a:ext cx="3977410" cy="26516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33832" y="172380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</a:rPr>
              <a:t>Учёт грызунов</a:t>
            </a:r>
            <a:endParaRPr lang="ru-RU" b="1" dirty="0">
              <a:latin typeface="Garamond" panose="020204040303010108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2"/>
          <a:stretch/>
        </p:blipFill>
        <p:spPr>
          <a:xfrm>
            <a:off x="516487" y="620688"/>
            <a:ext cx="4015564" cy="2651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9" y="642527"/>
            <a:ext cx="4015563" cy="26650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87" y="3870670"/>
            <a:ext cx="4015564" cy="267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1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5517232"/>
            <a:ext cx="8100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Garamond" panose="02020404030301010803" pitchFamily="18" charset="0"/>
              </a:rPr>
              <a:t>СПРАВКА О ТЕРРИТОРИИ</a:t>
            </a:r>
          </a:p>
          <a:p>
            <a:pPr algn="ctr"/>
            <a:endParaRPr lang="ru-RU" sz="800" b="1" dirty="0" smtClean="0">
              <a:latin typeface="Garamond" panose="02020404030301010803" pitchFamily="18" charset="0"/>
            </a:endParaRPr>
          </a:p>
          <a:p>
            <a:pPr algn="ctr"/>
            <a:r>
              <a:rPr lang="ru-RU" sz="1600" dirty="0" smtClean="0">
                <a:latin typeface="Garamond" panose="02020404030301010803" pitchFamily="18" charset="0"/>
              </a:rPr>
              <a:t>Общая </a:t>
            </a:r>
            <a:r>
              <a:rPr lang="ru-RU" sz="1600" dirty="0">
                <a:latin typeface="Garamond" panose="02020404030301010803" pitchFamily="18" charset="0"/>
              </a:rPr>
              <a:t>площадь территории, подведомственной Дирекции </a:t>
            </a:r>
            <a:r>
              <a:rPr lang="ru-RU" sz="1600" dirty="0" smtClean="0">
                <a:latin typeface="Garamond" panose="02020404030301010803" pitchFamily="18" charset="0"/>
              </a:rPr>
              <a:t>ПТ </a:t>
            </a:r>
            <a:r>
              <a:rPr lang="ru-RU" sz="1600" dirty="0">
                <a:latin typeface="Garamond" panose="02020404030301010803" pitchFamily="18" charset="0"/>
              </a:rPr>
              <a:t>«Кузьминки – Люблино», составляет 1218,02 га, площадь обслуживаемой территории – 867,2 га</a:t>
            </a:r>
            <a:r>
              <a:rPr lang="ru-RU" sz="1600" dirty="0" smtClean="0">
                <a:latin typeface="Garamond" panose="02020404030301010803" pitchFamily="18" charset="0"/>
              </a:rPr>
              <a:t>.</a:t>
            </a:r>
            <a:endParaRPr lang="ru-RU" sz="1600" dirty="0">
              <a:latin typeface="Garamond" panose="020204040303010108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407" y="459025"/>
            <a:ext cx="7128793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6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8692" y="318252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</a:rPr>
              <a:t>Карта-схема природно-исторического парка «Кузьминки – Люблино»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"/>
          <a:stretch/>
        </p:blipFill>
        <p:spPr>
          <a:xfrm>
            <a:off x="611560" y="883308"/>
            <a:ext cx="8355225" cy="555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63147" y="2420888"/>
            <a:ext cx="7056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БЛАГОУСТРОЙСТВО И СОДЕРЖАНИЕ ТЕРРИТОРИИ</a:t>
            </a:r>
          </a:p>
        </p:txBody>
      </p:sp>
    </p:spTree>
    <p:extLst>
      <p:ext uri="{BB962C8B-B14F-4D97-AF65-F5344CB8AC3E}">
        <p14:creationId xmlns:p14="http://schemas.microsoft.com/office/powerpoint/2010/main" val="389837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0491" y="332656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Garamond" panose="02020404030301010803" pitchFamily="18" charset="0"/>
              </a:rPr>
              <a:t>Обустройство входных групп парка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98" y="3860913"/>
            <a:ext cx="3096344" cy="23222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931" y="3860913"/>
            <a:ext cx="3096344" cy="23222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931" y="980728"/>
            <a:ext cx="3096344" cy="23222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98" y="984213"/>
            <a:ext cx="3091697" cy="231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3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602272"/>
            <a:ext cx="4452298" cy="2678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871876"/>
            <a:ext cx="4452298" cy="2678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9557" y="11663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</a:rPr>
              <a:t>Ремонт дорожно-</a:t>
            </a:r>
            <a:r>
              <a:rPr lang="ru-RU" b="1" dirty="0" err="1" smtClean="0">
                <a:latin typeface="Garamond" panose="02020404030301010803" pitchFamily="18" charset="0"/>
              </a:rPr>
              <a:t>тропиночной</a:t>
            </a:r>
            <a:r>
              <a:rPr lang="ru-RU" b="1" dirty="0" smtClean="0">
                <a:latin typeface="Garamond" panose="02020404030301010803" pitchFamily="18" charset="0"/>
              </a:rPr>
              <a:t> сети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9557" y="3391664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</a:rPr>
              <a:t>Установка садово-парковой мебели</a:t>
            </a:r>
          </a:p>
        </p:txBody>
      </p:sp>
    </p:spTree>
    <p:extLst>
      <p:ext uri="{BB962C8B-B14F-4D97-AF65-F5344CB8AC3E}">
        <p14:creationId xmlns:p14="http://schemas.microsoft.com/office/powerpoint/2010/main" val="189419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188640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</a:rPr>
              <a:t>Капитальный ремонт мостов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671" y="3396515"/>
            <a:ext cx="8496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</a:rPr>
              <a:t>Установка новой детской игровой площадки на ул. Степана Шутова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138" y="4293096"/>
            <a:ext cx="4168350" cy="23446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09929" y="3899153"/>
            <a:ext cx="2340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</a:rPr>
              <a:t>Стало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8" b="7448"/>
          <a:stretch/>
        </p:blipFill>
        <p:spPr>
          <a:xfrm>
            <a:off x="300675" y="4299264"/>
            <a:ext cx="4175518" cy="23385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87624" y="3892986"/>
            <a:ext cx="2340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</a:rPr>
              <a:t>Было</a:t>
            </a:r>
          </a:p>
        </p:txBody>
      </p:sp>
      <p:pic>
        <p:nvPicPr>
          <p:cNvPr id="1026" name="Picture 2" descr="\\192.168.0.3\обмен\Сергеева О.А\2015\фото\мосты новые_02.11.2015\SAM_06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" t="9485" r="9250" b="16038"/>
          <a:stretch/>
        </p:blipFill>
        <p:spPr bwMode="auto">
          <a:xfrm>
            <a:off x="4795869" y="823851"/>
            <a:ext cx="4168350" cy="227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загрузки\SAM_067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" b="15342"/>
          <a:stretch/>
        </p:blipFill>
        <p:spPr bwMode="auto">
          <a:xfrm>
            <a:off x="308112" y="823851"/>
            <a:ext cx="4168081" cy="227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08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13397" y="89266"/>
            <a:ext cx="7677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Garamond" panose="02020404030301010803" pitchFamily="18" charset="0"/>
              </a:rPr>
              <a:t>Восстановление детской игровой площадки </a:t>
            </a:r>
          </a:p>
          <a:p>
            <a:pPr algn="ctr"/>
            <a:r>
              <a:rPr lang="ru-RU" sz="2000" b="1" dirty="0" smtClean="0">
                <a:latin typeface="Garamond" panose="02020404030301010803" pitchFamily="18" charset="0"/>
              </a:rPr>
              <a:t>на ул. Юных Ленинцев после пожара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91909" y="796062"/>
            <a:ext cx="2340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</a:rPr>
              <a:t>Стало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57152" y="796062"/>
            <a:ext cx="2340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</a:rPr>
              <a:t>Было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65394"/>
            <a:ext cx="3172474" cy="23793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56" y="1165394"/>
            <a:ext cx="3189272" cy="23919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56" y="4072767"/>
            <a:ext cx="3172474" cy="23919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3" t="-529" r="5819" b="529"/>
          <a:stretch/>
        </p:blipFill>
        <p:spPr>
          <a:xfrm>
            <a:off x="5076056" y="4072767"/>
            <a:ext cx="3208573" cy="23793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8437" y="3614069"/>
            <a:ext cx="2340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</a:rPr>
              <a:t>Стало</a:t>
            </a:r>
          </a:p>
        </p:txBody>
      </p:sp>
    </p:spTree>
    <p:extLst>
      <p:ext uri="{BB962C8B-B14F-4D97-AF65-F5344CB8AC3E}">
        <p14:creationId xmlns:p14="http://schemas.microsoft.com/office/powerpoint/2010/main" val="270186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7704" y="2564904"/>
            <a:ext cx="61782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ru-RU" sz="3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ОРГАНИЗАЦИЯ </a:t>
            </a:r>
          </a:p>
          <a:p>
            <a:pPr algn="ctr" fontAlgn="base"/>
            <a:r>
              <a:rPr lang="ru-RU" sz="3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СЛУЖБЫ ОХРАНЫ ООПТ</a:t>
            </a:r>
            <a:endParaRPr lang="ru-RU" sz="3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21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656</TotalTime>
  <Words>177</Words>
  <Application>Microsoft Office PowerPoint</Application>
  <PresentationFormat>Экран (4:3)</PresentationFormat>
  <Paragraphs>49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Солнцестояние</vt:lpstr>
      <vt:lpstr>Отчёт о работе Дирекции природной территории «Кузьминки – Люблино»  за 2015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работе Дирекции природной территории «Кузьминки – Люблино»  в 2015 году</dc:title>
  <dc:creator>Дарья</dc:creator>
  <cp:lastModifiedBy>Selivanov</cp:lastModifiedBy>
  <cp:revision>37</cp:revision>
  <dcterms:created xsi:type="dcterms:W3CDTF">2016-02-03T06:30:47Z</dcterms:created>
  <dcterms:modified xsi:type="dcterms:W3CDTF">2016-03-14T08:16:12Z</dcterms:modified>
</cp:coreProperties>
</file>